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31"/>
  </p:notesMasterIdLst>
  <p:handoutMasterIdLst>
    <p:handoutMasterId r:id="rId32"/>
  </p:handoutMasterIdLst>
  <p:sldIdLst>
    <p:sldId id="967" r:id="rId2"/>
    <p:sldId id="977" r:id="rId3"/>
    <p:sldId id="999" r:id="rId4"/>
    <p:sldId id="1000" r:id="rId5"/>
    <p:sldId id="1001" r:id="rId6"/>
    <p:sldId id="968" r:id="rId7"/>
    <p:sldId id="969" r:id="rId8"/>
    <p:sldId id="970" r:id="rId9"/>
    <p:sldId id="971" r:id="rId10"/>
    <p:sldId id="976" r:id="rId11"/>
    <p:sldId id="993" r:id="rId12"/>
    <p:sldId id="972" r:id="rId13"/>
    <p:sldId id="994" r:id="rId14"/>
    <p:sldId id="973" r:id="rId15"/>
    <p:sldId id="995" r:id="rId16"/>
    <p:sldId id="974" r:id="rId17"/>
    <p:sldId id="991" r:id="rId18"/>
    <p:sldId id="982" r:id="rId19"/>
    <p:sldId id="1003" r:id="rId20"/>
    <p:sldId id="984" r:id="rId21"/>
    <p:sldId id="990" r:id="rId22"/>
    <p:sldId id="988" r:id="rId23"/>
    <p:sldId id="1002" r:id="rId24"/>
    <p:sldId id="987" r:id="rId25"/>
    <p:sldId id="1004" r:id="rId26"/>
    <p:sldId id="1005" r:id="rId27"/>
    <p:sldId id="978" r:id="rId28"/>
    <p:sldId id="997" r:id="rId29"/>
    <p:sldId id="998" r:id="rId30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33"/>
      <p:bold r:id="rId34"/>
    </p:embeddedFont>
    <p:embeddedFont>
      <p:font typeface="HY견고딕" panose="02030600000101010101" pitchFamily="18" charset="-127"/>
      <p:regular r:id="rId35"/>
    </p:embeddedFont>
    <p:embeddedFont>
      <p:font typeface="HY헤드라인M" panose="02030600000101010101" pitchFamily="18" charset="-127"/>
      <p:regular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Tahoma" panose="020B0604030504040204" pitchFamily="34" charset="0"/>
      <p:regular r:id="rId41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/>
        </p14:section>
        <p14:section name="제목 없는 구역" id="{01645CDD-C76F-4C65-B34D-0F28BA989004}">
          <p14:sldIdLst>
            <p14:sldId id="967"/>
            <p14:sldId id="977"/>
            <p14:sldId id="999"/>
            <p14:sldId id="1000"/>
            <p14:sldId id="1001"/>
            <p14:sldId id="968"/>
            <p14:sldId id="969"/>
            <p14:sldId id="970"/>
            <p14:sldId id="971"/>
            <p14:sldId id="976"/>
            <p14:sldId id="993"/>
            <p14:sldId id="972"/>
            <p14:sldId id="994"/>
            <p14:sldId id="973"/>
            <p14:sldId id="995"/>
            <p14:sldId id="974"/>
            <p14:sldId id="991"/>
            <p14:sldId id="982"/>
            <p14:sldId id="1003"/>
            <p14:sldId id="984"/>
            <p14:sldId id="990"/>
            <p14:sldId id="988"/>
            <p14:sldId id="1002"/>
            <p14:sldId id="987"/>
            <p14:sldId id="1004"/>
            <p14:sldId id="1005"/>
            <p14:sldId id="978"/>
            <p14:sldId id="997"/>
            <p14:sldId id="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5944" autoAdjust="0"/>
  </p:normalViewPr>
  <p:slideViewPr>
    <p:cSldViewPr snapToGrid="0">
      <p:cViewPr varScale="1">
        <p:scale>
          <a:sx n="160" d="100"/>
          <a:sy n="160" d="100"/>
        </p:scale>
        <p:origin x="1722" y="156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46367" y="1341136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threadpoolexecutor</a:t>
            </a:r>
            <a:endParaRPr lang="en-US" altLang="ko-KR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1" hangingPunct="1"/>
            <a:r>
              <a:rPr lang="en-US" altLang="ko-KR" sz="2800">
                <a:latin typeface="D2Coding" panose="020B0609020101020101" pitchFamily="49" charset="-127"/>
                <a:ea typeface="D2Coding" panose="020B0609020101020101" pitchFamily="49" charset="-127"/>
              </a:rPr>
              <a:t>2024.05.22</a:t>
            </a:r>
          </a:p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6B571-0E90-FD78-6B57-67B737EB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 구조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121ADDB-B079-E77C-BA55-A95A3B4E01CD}"/>
              </a:ext>
            </a:extLst>
          </p:cNvPr>
          <p:cNvGrpSpPr/>
          <p:nvPr/>
        </p:nvGrpSpPr>
        <p:grpSpPr>
          <a:xfrm>
            <a:off x="1297575" y="1071015"/>
            <a:ext cx="5941339" cy="5392751"/>
            <a:chOff x="1455342" y="998995"/>
            <a:chExt cx="5941339" cy="539275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14B3BFC-A537-7C85-71A0-9695298DEB27}"/>
                </a:ext>
              </a:extLst>
            </p:cNvPr>
            <p:cNvGrpSpPr/>
            <p:nvPr/>
          </p:nvGrpSpPr>
          <p:grpSpPr>
            <a:xfrm>
              <a:off x="1455342" y="998995"/>
              <a:ext cx="5941339" cy="5392751"/>
              <a:chOff x="1790321" y="806375"/>
              <a:chExt cx="5563358" cy="5779703"/>
            </a:xfrm>
          </p:grpSpPr>
          <p:sp>
            <p:nvSpPr>
              <p:cNvPr id="6" name="실행 단추: 동영상 5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AA15946-2B47-1D2E-9907-EA44445B3B22}"/>
                  </a:ext>
                </a:extLst>
              </p:cNvPr>
              <p:cNvSpPr/>
              <p:nvPr/>
            </p:nvSpPr>
            <p:spPr>
              <a:xfrm>
                <a:off x="4110273" y="806375"/>
                <a:ext cx="923454" cy="545274"/>
              </a:xfrm>
              <a:prstGeom prst="actionButtonMovi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1310D61-86C5-38DC-E9C8-3238760A8C50}"/>
                  </a:ext>
                </a:extLst>
              </p:cNvPr>
              <p:cNvGrpSpPr/>
              <p:nvPr/>
            </p:nvGrpSpPr>
            <p:grpSpPr>
              <a:xfrm>
                <a:off x="1790321" y="2098336"/>
                <a:ext cx="5563358" cy="3510286"/>
                <a:chOff x="2684349" y="2270352"/>
                <a:chExt cx="5563358" cy="4239090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79D111F9-5992-720B-7D26-EF55995DC2C5}"/>
                    </a:ext>
                  </a:extLst>
                </p:cNvPr>
                <p:cNvGrpSpPr/>
                <p:nvPr/>
              </p:nvGrpSpPr>
              <p:grpSpPr>
                <a:xfrm>
                  <a:off x="2684349" y="2270352"/>
                  <a:ext cx="5563358" cy="4239090"/>
                  <a:chOff x="2630030" y="2270352"/>
                  <a:chExt cx="5400394" cy="4239090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1EC9D483-E767-C4A1-F3BC-1406A801102F}"/>
                      </a:ext>
                    </a:extLst>
                  </p:cNvPr>
                  <p:cNvSpPr/>
                  <p:nvPr/>
                </p:nvSpPr>
                <p:spPr>
                  <a:xfrm>
                    <a:off x="2630031" y="2270352"/>
                    <a:ext cx="5400393" cy="423909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03837276-FA72-D0C1-B6FF-4F0CD6CBE85D}"/>
                      </a:ext>
                    </a:extLst>
                  </p:cNvPr>
                  <p:cNvSpPr/>
                  <p:nvPr/>
                </p:nvSpPr>
                <p:spPr>
                  <a:xfrm>
                    <a:off x="2630030" y="2270352"/>
                    <a:ext cx="5400393" cy="545274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>
                        <a:solidFill>
                          <a:schemeClr val="tx1"/>
                        </a:solidFill>
                      </a:rPr>
                      <a:t>main.py</a:t>
                    </a: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E9A42FFA-0934-36F7-B2D8-7387D5F461AB}"/>
                    </a:ext>
                  </a:extLst>
                </p:cNvPr>
                <p:cNvSpPr/>
                <p:nvPr/>
              </p:nvSpPr>
              <p:spPr>
                <a:xfrm>
                  <a:off x="4679883" y="3298116"/>
                  <a:ext cx="1572287" cy="5452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rknnpool.py</a:t>
                  </a: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5AD8C7CD-3047-9015-457B-333421721824}"/>
                    </a:ext>
                  </a:extLst>
                </p:cNvPr>
                <p:cNvSpPr/>
                <p:nvPr/>
              </p:nvSpPr>
              <p:spPr>
                <a:xfrm>
                  <a:off x="2809593" y="4631142"/>
                  <a:ext cx="1572287" cy="5452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func.py</a:t>
                  </a: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F8289E88-0AC9-925B-2EAE-F3A0F108B85A}"/>
                    </a:ext>
                  </a:extLst>
                </p:cNvPr>
                <p:cNvSpPr/>
                <p:nvPr/>
              </p:nvSpPr>
              <p:spPr>
                <a:xfrm>
                  <a:off x="6467191" y="4631142"/>
                  <a:ext cx="1572287" cy="5452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func.py</a:t>
                  </a: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E37283-0AB2-FC42-D485-A3F27D5625A6}"/>
                    </a:ext>
                  </a:extLst>
                </p:cNvPr>
                <p:cNvSpPr/>
                <p:nvPr/>
              </p:nvSpPr>
              <p:spPr>
                <a:xfrm>
                  <a:off x="4679882" y="4631142"/>
                  <a:ext cx="1572287" cy="5452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func.py</a:t>
                  </a: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725B0AEA-DEA9-5C11-AA91-DE62581DCB22}"/>
                  </a:ext>
                </a:extLst>
              </p:cNvPr>
              <p:cNvCxnSpPr>
                <a:cxnSpLocks/>
                <a:stCxn id="3" idx="2"/>
                <a:endCxn id="9" idx="0"/>
              </p:cNvCxnSpPr>
              <p:nvPr/>
            </p:nvCxnSpPr>
            <p:spPr>
              <a:xfrm flipH="1">
                <a:off x="4572000" y="1684744"/>
                <a:ext cx="1" cy="4135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69E5973-EFE0-A3CD-6FF7-84D67A27A4E3}"/>
                  </a:ext>
                </a:extLst>
              </p:cNvPr>
              <p:cNvCxnSpPr>
                <a:cxnSpLocks/>
                <a:stCxn id="9" idx="2"/>
                <a:endCxn id="13" idx="0"/>
              </p:cNvCxnSpPr>
              <p:nvPr/>
            </p:nvCxnSpPr>
            <p:spPr>
              <a:xfrm flipH="1">
                <a:off x="4571999" y="2549864"/>
                <a:ext cx="1" cy="3995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연결선: 꺾임 28">
                <a:extLst>
                  <a:ext uri="{FF2B5EF4-FFF2-40B4-BE49-F238E27FC236}">
                    <a16:creationId xmlns:a16="http://schemas.microsoft.com/office/drawing/2014/main" id="{28D2DB66-B3D4-6D9D-4F4D-B4F080918F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1997" y="3816132"/>
                <a:ext cx="1778254" cy="199769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680FF941-C91B-C2FB-9375-138EBDC72855}"/>
                  </a:ext>
                </a:extLst>
              </p:cNvPr>
              <p:cNvCxnSpPr>
                <a:stCxn id="13" idx="2"/>
                <a:endCxn id="18" idx="0"/>
              </p:cNvCxnSpPr>
              <p:nvPr/>
            </p:nvCxnSpPr>
            <p:spPr>
              <a:xfrm flipH="1">
                <a:off x="4571998" y="3400930"/>
                <a:ext cx="1" cy="6523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3CDF66B-CD49-08BF-4D5E-F8C04D86F680}"/>
                  </a:ext>
                </a:extLst>
              </p:cNvPr>
              <p:cNvSpPr/>
              <p:nvPr/>
            </p:nvSpPr>
            <p:spPr>
              <a:xfrm>
                <a:off x="3785853" y="6134550"/>
                <a:ext cx="1572287" cy="4515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</a:rPr>
                  <a:t>output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07D60CD2-93CA-6A1D-D315-3729CEEE4DD0}"/>
                  </a:ext>
                </a:extLst>
              </p:cNvPr>
              <p:cNvCxnSpPr>
                <a:cxnSpLocks/>
                <a:endCxn id="41" idx="0"/>
              </p:cNvCxnSpPr>
              <p:nvPr/>
            </p:nvCxnSpPr>
            <p:spPr>
              <a:xfrm>
                <a:off x="4571997" y="4556419"/>
                <a:ext cx="0" cy="15781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연결선: 꺾임 44">
                <a:extLst>
                  <a:ext uri="{FF2B5EF4-FFF2-40B4-BE49-F238E27FC236}">
                    <a16:creationId xmlns:a16="http://schemas.microsoft.com/office/drawing/2014/main" id="{91DF8516-2E72-67D1-46B8-C0F5B2F4A62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65371" y="4032399"/>
                <a:ext cx="782448" cy="1787311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54CE726D-28AC-A969-81EC-DEF0B9A88A07}"/>
                  </a:ext>
                </a:extLst>
              </p:cNvPr>
              <p:cNvCxnSpPr>
                <a:stCxn id="16" idx="2"/>
              </p:cNvCxnSpPr>
              <p:nvPr/>
            </p:nvCxnSpPr>
            <p:spPr>
              <a:xfrm rot="16200000" flipH="1">
                <a:off x="3228902" y="3977582"/>
                <a:ext cx="812505" cy="1866891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87518C78-C958-35DA-C4B4-2A7087602B9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18978" y="3814050"/>
              <a:ext cx="2007030" cy="18639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E2F35E-9188-F8A8-422D-574E53A3E359}"/>
              </a:ext>
            </a:extLst>
          </p:cNvPr>
          <p:cNvSpPr/>
          <p:nvPr/>
        </p:nvSpPr>
        <p:spPr>
          <a:xfrm>
            <a:off x="3313715" y="1586585"/>
            <a:ext cx="1909060" cy="3039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 = cv2.VideoCapture(11)</a:t>
            </a:r>
          </a:p>
        </p:txBody>
      </p:sp>
    </p:spTree>
    <p:extLst>
      <p:ext uri="{BB962C8B-B14F-4D97-AF65-F5344CB8AC3E}">
        <p14:creationId xmlns:p14="http://schemas.microsoft.com/office/powerpoint/2010/main" val="2667964477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FC8B5-30AC-3163-7BDA-2FA9AE28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main.py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73C70-368A-31E1-3FE8-49F7ADDB9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ThreadPoolExecutor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pool = ThreadPool(func = myfunc)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threadpool import ThreadPool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func import myfunc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pool.put(i)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name , i , out= pool.get()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name :  thread_name 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 : Task number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out :  output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rknnPoolExecutor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pool = rknnpoolExcutor ( rknnModel = modelPath, TPEs = TPEs, func = myfunc)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rknnpool import rknnPoolExecutor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func import myFunc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pool.put(frame)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frame , flag = pool.get()</a:t>
            </a:r>
          </a:p>
        </p:txBody>
      </p:sp>
    </p:spTree>
    <p:extLst>
      <p:ext uri="{BB962C8B-B14F-4D97-AF65-F5344CB8AC3E}">
        <p14:creationId xmlns:p14="http://schemas.microsoft.com/office/powerpoint/2010/main" val="454581780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7C2F6-25E5-3D99-BD8B-1756C3BB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main.py</a:t>
            </a:r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E1B7269-F311-DEDC-9EB9-8705549A8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4254" y="1720536"/>
            <a:ext cx="4424226" cy="4175095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0A5BE5-536B-7AE4-FD52-49FEEFAC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13" y="1720536"/>
            <a:ext cx="4650267" cy="18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47310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C763E-5F07-0E7E-8548-78043726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threadpool.py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C86CA-F6AA-5603-B0DF-3668A2B5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ThreadPoolExecutor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pool = ThreadPoolexecutor(max_workers = 5)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concurrent.futures  import ThreadPoolExecutor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put ( i 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future = pool.submit ( func, i 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func = myfunc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queue.put (future)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get()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future = queue.get()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return future.result()</a:t>
            </a:r>
          </a:p>
          <a:p>
            <a:pPr marL="0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rknnPoolExecutor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pool = ThreadPoolExecutor (max_workers = TPEs)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concurrent.futures  import ThreadPoolExecutor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TPEs = 3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put ( frame 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queue.put ( pool.submit ( func, rknnPool[num % TPEs], frame ) 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func = myfunc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rknnPool ( 0 % 3)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get()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fut = queue.get ()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return fut.result(), True</a:t>
            </a:r>
          </a:p>
          <a:p>
            <a:pPr marL="1371600" lvl="3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21433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9374C-E2F0-536B-35D6-66161DDA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threadpool.py</a:t>
            </a:r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070045B-EEAB-0258-F41B-4AB203B99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6904" y="1845452"/>
            <a:ext cx="5123065" cy="3322384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C953BD-22BF-BA4A-3825-5D131C01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1" y="1845452"/>
            <a:ext cx="3908953" cy="27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8421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52187-FB34-5D14-EB1A-DD896C20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func.py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35882-FA45-84DA-795B-6845BF2CD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ThreadPoolExecutor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myfunc ( i 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random_val = round(random.uniform(2,10),1)</a:t>
            </a: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소수 첫째 자리만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time.sleep.( random_val 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random_val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값 만큼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threadpool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이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sleep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out  = random_val + i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 = Task number</a:t>
            </a:r>
          </a:p>
          <a:p>
            <a:pPr marL="914400" lvl="2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rknnPoolExecutor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myfunc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outputs =  rknn_lite.inference(outputs = [IMG])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rknn_lite.inference (rknn_lite.py)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outputs[0~2].shape = [(1,255,80,80), (1,255,80,80), (1,255,80,80) ]</a:t>
            </a:r>
          </a:p>
          <a:p>
            <a:pPr marL="1371600" lvl="3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1*255*80*80 = 1,632,000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input0_data = outputs[0].reshape([3, -1]+list(outputs[0].shape[-2:]))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input1_data = outputs[1].reshape([3, -1]+list(outputs[0].shape[-2:]))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input2_data = outputs[2].reshape([3, -1]+list(outputs[0].shape[-2:]))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(3, 85, 80, 80)  3*85*80*80 = 1,632,000</a:t>
            </a:r>
          </a:p>
          <a:p>
            <a:pPr marL="914400" lvl="2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input_data.append(np.transpose(input0_data, (2, 3, 0, 1)))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input_data.append(np.transpose(input1_data, (2, 3, 0, 1)))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input_data.append(np.transpose(input2_data, (2, 3, 0, 1)))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input_data =list()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input_data.shape = (80 , 80 , 3 , 85)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boxes, classes, scores=yolov5_post_process(input_data)</a:t>
            </a:r>
          </a:p>
          <a:p>
            <a:pPr marL="914400" lvl="2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11358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B0740-44E0-E330-3588-5D1AB5DA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func.py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E7B75-55BB-B8B1-6B12-36B75B88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99" y="1274874"/>
            <a:ext cx="4878875" cy="3710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77DA7A-FBA5-2281-014B-34A2271C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667927"/>
            <a:ext cx="4344402" cy="28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47689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E98B0-7CEA-CF82-E838-54C52C97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자료구조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8223D0-F12C-295B-C26D-C5AC4384EAAD}"/>
              </a:ext>
            </a:extLst>
          </p:cNvPr>
          <p:cNvGrpSpPr/>
          <p:nvPr/>
        </p:nvGrpSpPr>
        <p:grpSpPr>
          <a:xfrm>
            <a:off x="1353985" y="911283"/>
            <a:ext cx="6341615" cy="5695737"/>
            <a:chOff x="457198" y="952578"/>
            <a:chExt cx="8229600" cy="56957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41CC897-6720-1946-7ADB-8D3BDCCF7B12}"/>
                </a:ext>
              </a:extLst>
            </p:cNvPr>
            <p:cNvSpPr/>
            <p:nvPr/>
          </p:nvSpPr>
          <p:spPr>
            <a:xfrm>
              <a:off x="457199" y="952578"/>
              <a:ext cx="8229599" cy="5695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87B1C91-54D3-5F23-5322-13C68A1C1172}"/>
                </a:ext>
              </a:extLst>
            </p:cNvPr>
            <p:cNvSpPr/>
            <p:nvPr/>
          </p:nvSpPr>
          <p:spPr>
            <a:xfrm>
              <a:off x="457198" y="952578"/>
              <a:ext cx="8229600" cy="2829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main.py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938CD2-01A3-6D86-8CD8-D24099DC3118}"/>
              </a:ext>
            </a:extLst>
          </p:cNvPr>
          <p:cNvSpPr/>
          <p:nvPr/>
        </p:nvSpPr>
        <p:spPr>
          <a:xfrm>
            <a:off x="3122834" y="1320741"/>
            <a:ext cx="2803917" cy="1912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pool=rknnPoolExecutor(model, TPEs, myfunc)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4B64BC-F6D8-8928-4FDA-3E862E541872}"/>
              </a:ext>
            </a:extLst>
          </p:cNvPr>
          <p:cNvGrpSpPr/>
          <p:nvPr/>
        </p:nvGrpSpPr>
        <p:grpSpPr>
          <a:xfrm>
            <a:off x="1663605" y="1597194"/>
            <a:ext cx="5722375" cy="4561731"/>
            <a:chOff x="457193" y="1365572"/>
            <a:chExt cx="8229605" cy="448238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CBD5EAB-1E54-50B3-3383-876DAFF319FA}"/>
                </a:ext>
              </a:extLst>
            </p:cNvPr>
            <p:cNvSpPr/>
            <p:nvPr/>
          </p:nvSpPr>
          <p:spPr>
            <a:xfrm>
              <a:off x="457199" y="1373877"/>
              <a:ext cx="8229599" cy="4474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4ED472-27C9-C984-EF09-B783784369B0}"/>
                </a:ext>
              </a:extLst>
            </p:cNvPr>
            <p:cNvSpPr/>
            <p:nvPr/>
          </p:nvSpPr>
          <p:spPr>
            <a:xfrm>
              <a:off x="457193" y="1365572"/>
              <a:ext cx="8229600" cy="228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pool.put(frame)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743D01C-8024-5162-AFCC-CFD67E67FD90}"/>
              </a:ext>
            </a:extLst>
          </p:cNvPr>
          <p:cNvGrpSpPr/>
          <p:nvPr/>
        </p:nvGrpSpPr>
        <p:grpSpPr>
          <a:xfrm>
            <a:off x="2468866" y="2688528"/>
            <a:ext cx="4111853" cy="1246299"/>
            <a:chOff x="2559507" y="2331626"/>
            <a:chExt cx="3993305" cy="123711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615C4C5-CF8E-53CD-391F-0EBCD4A2F5C8}"/>
                </a:ext>
              </a:extLst>
            </p:cNvPr>
            <p:cNvGrpSpPr/>
            <p:nvPr/>
          </p:nvGrpSpPr>
          <p:grpSpPr>
            <a:xfrm>
              <a:off x="2559507" y="2331626"/>
              <a:ext cx="3993305" cy="1237112"/>
              <a:chOff x="1308535" y="1370678"/>
              <a:chExt cx="6485057" cy="3729321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35E54AC-1E21-1481-F588-F00F321BCBF3}"/>
                  </a:ext>
                </a:extLst>
              </p:cNvPr>
              <p:cNvSpPr/>
              <p:nvPr/>
            </p:nvSpPr>
            <p:spPr>
              <a:xfrm>
                <a:off x="1308538" y="1373874"/>
                <a:ext cx="6485054" cy="37261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3E3E360-D272-1D71-F937-5544CDB5D566}"/>
                  </a:ext>
                </a:extLst>
              </p:cNvPr>
              <p:cNvSpPr/>
              <p:nvPr/>
            </p:nvSpPr>
            <p:spPr>
              <a:xfrm>
                <a:off x="1308535" y="1370678"/>
                <a:ext cx="6485054" cy="49191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myfunc #func.py</a:t>
                </a: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3B3CDB8-1D87-558C-003A-AD61CFE59D81}"/>
                </a:ext>
              </a:extLst>
            </p:cNvPr>
            <p:cNvSpPr/>
            <p:nvPr/>
          </p:nvSpPr>
          <p:spPr>
            <a:xfrm>
              <a:off x="3742539" y="2617077"/>
              <a:ext cx="1627238" cy="1956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rknn_lite.inference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130DCAA-F43B-988D-3368-0BF29613E422}"/>
                </a:ext>
              </a:extLst>
            </p:cNvPr>
            <p:cNvSpPr/>
            <p:nvPr/>
          </p:nvSpPr>
          <p:spPr>
            <a:xfrm>
              <a:off x="3739260" y="2948206"/>
              <a:ext cx="1627238" cy="1956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yolov5_post_process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CDDBFE-1C97-9930-9D00-10EC6984A881}"/>
                </a:ext>
              </a:extLst>
            </p:cNvPr>
            <p:cNvSpPr/>
            <p:nvPr/>
          </p:nvSpPr>
          <p:spPr>
            <a:xfrm>
              <a:off x="4277330" y="3269570"/>
              <a:ext cx="557657" cy="1956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draw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DAF7D9B-D995-0021-9757-EC46A2996427}"/>
              </a:ext>
            </a:extLst>
          </p:cNvPr>
          <p:cNvSpPr/>
          <p:nvPr/>
        </p:nvSpPr>
        <p:spPr>
          <a:xfrm>
            <a:off x="2468867" y="2342968"/>
            <a:ext cx="4111851" cy="19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queue.put(pool.submit(myfunc,rknnPool,frame))</a:t>
            </a:r>
            <a:r>
              <a:rPr lang="en-US" altLang="ko-KR" sz="1000">
                <a:solidFill>
                  <a:schemeClr val="tx1"/>
                </a:solidFill>
              </a:rPr>
              <a:t> #rknnpool.py</a:t>
            </a:r>
            <a:endParaRPr lang="en-US" altLang="ko-KR" sz="100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DF6A65B1-03F8-3F5D-D341-D5372CBE576B}"/>
              </a:ext>
            </a:extLst>
          </p:cNvPr>
          <p:cNvSpPr/>
          <p:nvPr/>
        </p:nvSpPr>
        <p:spPr>
          <a:xfrm>
            <a:off x="3658383" y="1925201"/>
            <a:ext cx="1732819" cy="288549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rknnPool = initRKNNs pool=ThreadPoolExecutor</a:t>
            </a:r>
            <a:endParaRPr lang="en-US" altLang="ko-KR" sz="900">
              <a:solidFill>
                <a:schemeClr val="tx1"/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45D7890-B7A6-7DD5-C2CF-6225B697BD59}"/>
              </a:ext>
            </a:extLst>
          </p:cNvPr>
          <p:cNvGrpSpPr/>
          <p:nvPr/>
        </p:nvGrpSpPr>
        <p:grpSpPr>
          <a:xfrm>
            <a:off x="2468868" y="4076372"/>
            <a:ext cx="4111849" cy="1952268"/>
            <a:chOff x="2544091" y="3686396"/>
            <a:chExt cx="4111849" cy="195226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6246997-54FA-F0CC-FD00-24E37DEF2130}"/>
                </a:ext>
              </a:extLst>
            </p:cNvPr>
            <p:cNvGrpSpPr/>
            <p:nvPr/>
          </p:nvGrpSpPr>
          <p:grpSpPr>
            <a:xfrm>
              <a:off x="3521915" y="4196000"/>
              <a:ext cx="2094271" cy="1284502"/>
              <a:chOff x="457194" y="1365574"/>
              <a:chExt cx="8229601" cy="378520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885E99B1-7446-3E4B-686B-28D3DC6E07E0}"/>
                  </a:ext>
                </a:extLst>
              </p:cNvPr>
              <p:cNvSpPr/>
              <p:nvPr/>
            </p:nvSpPr>
            <p:spPr>
              <a:xfrm>
                <a:off x="457200" y="1373878"/>
                <a:ext cx="8229595" cy="37768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5EEA0C0-19B4-C8C5-36EF-71F2990ACAFC}"/>
                  </a:ext>
                </a:extLst>
              </p:cNvPr>
              <p:cNvSpPr/>
              <p:nvPr/>
            </p:nvSpPr>
            <p:spPr>
              <a:xfrm>
                <a:off x="457194" y="1365574"/>
                <a:ext cx="8229601" cy="54289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rknn_list.append(initRKNN)</a:t>
                </a:r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5EF6DC2-7E16-B3ED-CE2E-CCFB7BBC9261}"/>
                </a:ext>
              </a:extLst>
            </p:cNvPr>
            <p:cNvGrpSpPr/>
            <p:nvPr/>
          </p:nvGrpSpPr>
          <p:grpSpPr>
            <a:xfrm>
              <a:off x="2544091" y="3686396"/>
              <a:ext cx="4111849" cy="1952268"/>
              <a:chOff x="457193" y="1365572"/>
              <a:chExt cx="8229604" cy="4777377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6D80A715-962B-A1FF-06F4-B35F8D3697DC}"/>
                  </a:ext>
                </a:extLst>
              </p:cNvPr>
              <p:cNvSpPr/>
              <p:nvPr/>
            </p:nvSpPr>
            <p:spPr>
              <a:xfrm>
                <a:off x="457199" y="1373875"/>
                <a:ext cx="8229598" cy="476907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C618BFF-48EC-AB25-FB5B-8344BFC84588}"/>
                  </a:ext>
                </a:extLst>
              </p:cNvPr>
              <p:cNvSpPr/>
              <p:nvPr/>
            </p:nvSpPr>
            <p:spPr>
              <a:xfrm>
                <a:off x="457193" y="1365572"/>
                <a:ext cx="8229600" cy="5428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</a:rPr>
                  <a:t>rknnPool = initRKNNs</a:t>
                </a:r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4ADC0C3A-DEEE-584E-0CFE-D115F5E871F4}"/>
                </a:ext>
              </a:extLst>
            </p:cNvPr>
            <p:cNvSpPr/>
            <p:nvPr/>
          </p:nvSpPr>
          <p:spPr>
            <a:xfrm>
              <a:off x="4053161" y="3967512"/>
              <a:ext cx="1018487" cy="156019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rknn_list=[]</a:t>
              </a:r>
            </a:p>
          </p:txBody>
        </p:sp>
        <p:sp>
          <p:nvSpPr>
            <p:cNvPr id="91" name="평행 사변형 90">
              <a:extLst>
                <a:ext uri="{FF2B5EF4-FFF2-40B4-BE49-F238E27FC236}">
                  <a16:creationId xmlns:a16="http://schemas.microsoft.com/office/drawing/2014/main" id="{8B35612A-C30F-806F-0A37-37AE65128F7A}"/>
                </a:ext>
              </a:extLst>
            </p:cNvPr>
            <p:cNvSpPr/>
            <p:nvPr/>
          </p:nvSpPr>
          <p:spPr>
            <a:xfrm>
              <a:off x="3674440" y="4484433"/>
              <a:ext cx="1795316" cy="156019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 rknn_lite = RKNNLite()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A0FCEDB-A9B0-3861-0C69-B04FC0488EFD}"/>
                </a:ext>
              </a:extLst>
            </p:cNvPr>
            <p:cNvSpPr/>
            <p:nvPr/>
          </p:nvSpPr>
          <p:spPr>
            <a:xfrm>
              <a:off x="3742723" y="4781997"/>
              <a:ext cx="1648472" cy="1700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rknn_lite.load_rknn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E0FA87B-3694-D243-F057-8C430E4542CE}"/>
                </a:ext>
              </a:extLst>
            </p:cNvPr>
            <p:cNvSpPr/>
            <p:nvPr/>
          </p:nvSpPr>
          <p:spPr>
            <a:xfrm>
              <a:off x="3769026" y="5139168"/>
              <a:ext cx="1648472" cy="1700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rknn_lite.init_runtime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51A16E9-F436-1CE5-1CA9-A5DFA30A01A7}"/>
              </a:ext>
            </a:extLst>
          </p:cNvPr>
          <p:cNvSpPr/>
          <p:nvPr/>
        </p:nvSpPr>
        <p:spPr>
          <a:xfrm>
            <a:off x="3908757" y="6261169"/>
            <a:ext cx="1232070" cy="1809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pool.get()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E71F34-ED1C-6BB7-B175-16DA70E6C649}"/>
              </a:ext>
            </a:extLst>
          </p:cNvPr>
          <p:cNvCxnSpPr>
            <a:cxnSpLocks/>
          </p:cNvCxnSpPr>
          <p:nvPr/>
        </p:nvCxnSpPr>
        <p:spPr>
          <a:xfrm>
            <a:off x="4524791" y="1194251"/>
            <a:ext cx="0" cy="1264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ECB591-06B0-5488-52F2-CB8010BD4BA6}"/>
              </a:ext>
            </a:extLst>
          </p:cNvPr>
          <p:cNvCxnSpPr>
            <a:cxnSpLocks/>
          </p:cNvCxnSpPr>
          <p:nvPr/>
        </p:nvCxnSpPr>
        <p:spPr>
          <a:xfrm>
            <a:off x="4521839" y="1512000"/>
            <a:ext cx="2" cy="93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349EDA-5A4B-FB96-9FCA-A48879EBFCC7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4524791" y="1829995"/>
            <a:ext cx="2" cy="9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5C02004-11D4-A4A0-F363-F4A4F19DC06B}"/>
              </a:ext>
            </a:extLst>
          </p:cNvPr>
          <p:cNvCxnSpPr>
            <a:cxnSpLocks/>
          </p:cNvCxnSpPr>
          <p:nvPr/>
        </p:nvCxnSpPr>
        <p:spPr>
          <a:xfrm>
            <a:off x="4504117" y="2213750"/>
            <a:ext cx="0" cy="129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65D8A9D-51EC-5E74-C596-FBC56A1DC5EF}"/>
              </a:ext>
            </a:extLst>
          </p:cNvPr>
          <p:cNvCxnSpPr>
            <a:cxnSpLocks/>
          </p:cNvCxnSpPr>
          <p:nvPr/>
        </p:nvCxnSpPr>
        <p:spPr>
          <a:xfrm flipH="1">
            <a:off x="4514898" y="2538607"/>
            <a:ext cx="1" cy="149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F29E26C-309B-B00F-499E-AC681627680A}"/>
              </a:ext>
            </a:extLst>
          </p:cNvPr>
          <p:cNvCxnSpPr>
            <a:cxnSpLocks/>
          </p:cNvCxnSpPr>
          <p:nvPr/>
        </p:nvCxnSpPr>
        <p:spPr>
          <a:xfrm flipH="1">
            <a:off x="4524792" y="2852921"/>
            <a:ext cx="1" cy="123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3549E65-B202-5843-2354-5D9DA416EC8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4521415" y="3173191"/>
            <a:ext cx="3376" cy="136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125EB6-002B-BB70-8E2B-BDE7A56C1634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4521415" y="3506779"/>
            <a:ext cx="3376" cy="126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E188D00-D6D1-5696-A7D2-A5F9E9DE7564}"/>
              </a:ext>
            </a:extLst>
          </p:cNvPr>
          <p:cNvCxnSpPr>
            <a:cxnSpLocks/>
          </p:cNvCxnSpPr>
          <p:nvPr/>
        </p:nvCxnSpPr>
        <p:spPr>
          <a:xfrm flipH="1">
            <a:off x="4518159" y="3934827"/>
            <a:ext cx="2" cy="141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2DBA94-6281-BC36-8559-42A7B5B48FDC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4487182" y="4348968"/>
            <a:ext cx="0" cy="8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BCA92B9-F973-EFF4-391B-D217A39AA1C6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4493828" y="4504987"/>
            <a:ext cx="8836" cy="80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FB1EF85-6D6E-612A-BED2-2032C300708B}"/>
              </a:ext>
            </a:extLst>
          </p:cNvPr>
          <p:cNvCxnSpPr>
            <a:cxnSpLocks/>
            <a:stCxn id="77" idx="2"/>
            <a:endCxn id="91" idx="0"/>
          </p:cNvCxnSpPr>
          <p:nvPr/>
        </p:nvCxnSpPr>
        <p:spPr>
          <a:xfrm>
            <a:off x="4493828" y="4770205"/>
            <a:ext cx="3047" cy="104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1D2665-7C75-7162-413F-D809492A2F8A}"/>
              </a:ext>
            </a:extLst>
          </p:cNvPr>
          <p:cNvCxnSpPr>
            <a:stCxn id="91" idx="4"/>
            <a:endCxn id="93" idx="0"/>
          </p:cNvCxnSpPr>
          <p:nvPr/>
        </p:nvCxnSpPr>
        <p:spPr>
          <a:xfrm flipH="1">
            <a:off x="4491736" y="5030428"/>
            <a:ext cx="5139" cy="141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0CA58D2-5A53-80DC-21F9-630F736EC555}"/>
              </a:ext>
            </a:extLst>
          </p:cNvPr>
          <p:cNvCxnSpPr>
            <a:cxnSpLocks/>
            <a:stCxn id="93" idx="2"/>
            <a:endCxn id="94" idx="0"/>
          </p:cNvCxnSpPr>
          <p:nvPr/>
        </p:nvCxnSpPr>
        <p:spPr>
          <a:xfrm>
            <a:off x="4491736" y="5342034"/>
            <a:ext cx="26303" cy="187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3782409-E55D-412F-EAA6-8A204ED989CD}"/>
              </a:ext>
            </a:extLst>
          </p:cNvPr>
          <p:cNvCxnSpPr>
            <a:stCxn id="94" idx="2"/>
            <a:endCxn id="98" idx="0"/>
          </p:cNvCxnSpPr>
          <p:nvPr/>
        </p:nvCxnSpPr>
        <p:spPr>
          <a:xfrm>
            <a:off x="4518039" y="5699205"/>
            <a:ext cx="6753" cy="561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E2A101-C2FB-3214-9D18-20A59ED298D8}"/>
              </a:ext>
            </a:extLst>
          </p:cNvPr>
          <p:cNvSpPr/>
          <p:nvPr/>
        </p:nvSpPr>
        <p:spPr>
          <a:xfrm>
            <a:off x="3908757" y="6671898"/>
            <a:ext cx="1232070" cy="1809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output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70C937-2D2B-9A95-A3A5-F45086AA15A5}"/>
              </a:ext>
            </a:extLst>
          </p:cNvPr>
          <p:cNvCxnSpPr>
            <a:stCxn id="98" idx="2"/>
            <a:endCxn id="34" idx="0"/>
          </p:cNvCxnSpPr>
          <p:nvPr/>
        </p:nvCxnSpPr>
        <p:spPr>
          <a:xfrm>
            <a:off x="4524792" y="6442080"/>
            <a:ext cx="0" cy="22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48428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77468-11AF-E835-481F-DBFF7747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초기화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9B26C-BB5F-4B3D-187F-D03357987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9906"/>
            <a:ext cx="8229600" cy="52744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Function Call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main.py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rknnpool import *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rknnpoo.py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rknnlite.api import RKNNLite</a:t>
            </a:r>
          </a:p>
          <a:p>
            <a:pPr marL="1828800" lvl="4" indent="0">
              <a:buNone/>
            </a:pP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	rknn_lite = RKNNLite()</a:t>
            </a:r>
          </a:p>
          <a:p>
            <a:pPr marL="1828800" lvl="4" indent="0">
              <a:buNone/>
            </a:pP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	ret = rknn_lite.load_rknn(rknnModel)</a:t>
            </a:r>
          </a:p>
          <a:p>
            <a:pPr marL="1828800" lvl="4" indent="0">
              <a:buNone/>
            </a:pPr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rknn_lite = initRKNN(modelPath,0)</a:t>
            </a:r>
          </a:p>
          <a:p>
            <a:pPr lvl="3"/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modelpath : .rknn</a:t>
            </a:r>
            <a:r>
              <a:rPr lang="ko-KR" altLang="en-US" sz="1000">
                <a:latin typeface="D2Coding" panose="020B0609020101020101" pitchFamily="49" charset="-127"/>
                <a:ea typeface="D2Coding" panose="020B0609020101020101" pitchFamily="49" charset="-127"/>
              </a:rPr>
              <a:t>확장자 위치</a:t>
            </a:r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0 :  thread</a:t>
            </a:r>
            <a:r>
              <a:rPr lang="ko-KR" altLang="en-US" sz="1000">
                <a:latin typeface="D2Coding" panose="020B0609020101020101" pitchFamily="49" charset="-127"/>
                <a:ea typeface="D2Coding" panose="020B0609020101020101" pitchFamily="49" charset="-127"/>
              </a:rPr>
              <a:t>의 개수를 </a:t>
            </a: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ko-KR" altLang="en-US" sz="1000">
                <a:latin typeface="D2Coding" panose="020B0609020101020101" pitchFamily="49" charset="-127"/>
                <a:ea typeface="D2Coding" panose="020B0609020101020101" pitchFamily="49" charset="-127"/>
              </a:rPr>
              <a:t>으로 지정 </a:t>
            </a:r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ThreadPool Executor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main.py 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rknnpool import rknnPoolExecutor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rknnpool.py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rknnlite.api import RKNNLite</a:t>
            </a:r>
          </a:p>
          <a:p>
            <a:pPr marL="1828800" lvl="4" indent="0">
              <a:buNone/>
            </a:pP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	rknn_lite = RKNNLite()</a:t>
            </a:r>
          </a:p>
          <a:p>
            <a:pPr marL="1828800" lvl="4" indent="0">
              <a:buNone/>
            </a:pPr>
            <a:r>
              <a:rPr lang="en-US" altLang="ko-KR" sz="1000">
                <a:latin typeface="D2Coding" panose="020B0609020101020101" pitchFamily="49" charset="-127"/>
                <a:ea typeface="D2Coding" panose="020B0609020101020101" pitchFamily="49" charset="-127"/>
              </a:rPr>
              <a:t>	ret = rknn_lite.load_rknn(rknnModel)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pool = rknnPoolExecutor( rknnModel=modelPath , TPEs=TPEs, func=myFunc 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rknnModel : .rknn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확장자 위치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TPEs : 3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func : yolov5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응용프로그램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(myfunc.py)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pool.put(frame)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queue import Queue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self.queue.put(self.pool.submit(self.func, self.rknnPool[self.num % self.TPEs], frame))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rknnPool = initRKNNs(rknnModel, TPEs)</a:t>
            </a:r>
          </a:p>
          <a:p>
            <a:pPr marL="1828800" lvl="4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frame, flag = pool.get()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fut = self.queue.get()</a:t>
            </a:r>
          </a:p>
        </p:txBody>
      </p:sp>
    </p:spTree>
    <p:extLst>
      <p:ext uri="{BB962C8B-B14F-4D97-AF65-F5344CB8AC3E}">
        <p14:creationId xmlns:p14="http://schemas.microsoft.com/office/powerpoint/2010/main" val="2739665035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76E81-3134-4BE9-5C9C-5A1EA0B07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main.py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58F81A-62B1-223D-9E80-16C89610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628" y="974208"/>
            <a:ext cx="4403497" cy="566500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FA75F3-CDF2-F854-B28F-EF77099F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009650"/>
            <a:ext cx="4074924" cy="538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2262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3886B-2B92-0A05-0018-4EE2A759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859AD-E77F-D018-AA90-246CD7649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777183"/>
          </a:xfrm>
        </p:spPr>
        <p:txBody>
          <a:bodyPr numCol="2">
            <a:normAutofit/>
          </a:bodyPr>
          <a:lstStyle/>
          <a:p>
            <a:r>
              <a:rPr lang="ko-KR" altLang="en-US"/>
              <a:t>목차</a:t>
            </a:r>
            <a:endParaRPr lang="en-US" altLang="ko-KR"/>
          </a:p>
          <a:p>
            <a:pPr lvl="1"/>
            <a:r>
              <a:rPr lang="en-US" altLang="ko-KR"/>
              <a:t>RKNN</a:t>
            </a:r>
          </a:p>
          <a:p>
            <a:pPr lvl="2"/>
            <a:r>
              <a:rPr lang="en-US" altLang="ko-KR"/>
              <a:t>RKNN</a:t>
            </a:r>
            <a:r>
              <a:rPr lang="ko-KR" altLang="en-US"/>
              <a:t> 생성 과정 </a:t>
            </a:r>
            <a:endParaRPr lang="en-US" altLang="ko-KR"/>
          </a:p>
          <a:p>
            <a:pPr lvl="3"/>
            <a:r>
              <a:rPr lang="en-US" altLang="ko-KR" sz="1100"/>
              <a:t>Linux PC </a:t>
            </a:r>
            <a:r>
              <a:rPr lang="ko-KR" altLang="en-US" sz="1100"/>
              <a:t>에서  작업 절차</a:t>
            </a:r>
            <a:endParaRPr lang="en-US" altLang="ko-KR" sz="1100"/>
          </a:p>
          <a:p>
            <a:pPr lvl="3"/>
            <a:r>
              <a:rPr lang="en-US" altLang="ko-KR" sz="1100"/>
              <a:t>Rock-5b </a:t>
            </a:r>
            <a:r>
              <a:rPr lang="ko-KR" altLang="en-US" sz="1100"/>
              <a:t>에서</a:t>
            </a:r>
            <a:r>
              <a:rPr lang="en-US" altLang="ko-KR" sz="1100"/>
              <a:t> </a:t>
            </a:r>
            <a:r>
              <a:rPr lang="ko-KR" altLang="en-US" sz="1100"/>
              <a:t>작업 절차</a:t>
            </a:r>
            <a:endParaRPr lang="en-US" altLang="ko-KR" sz="1100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en-US" altLang="ko-KR"/>
              <a:t>ThreadpoolExecutor </a:t>
            </a:r>
          </a:p>
          <a:p>
            <a:pPr lvl="2"/>
            <a:r>
              <a:rPr lang="ko-KR" altLang="en-US" sz="1100"/>
              <a:t>동작원리</a:t>
            </a:r>
            <a:endParaRPr lang="en-US" altLang="ko-KR" sz="1100"/>
          </a:p>
          <a:p>
            <a:pPr lvl="3"/>
            <a:r>
              <a:rPr lang="en-US" altLang="ko-KR" sz="1100"/>
              <a:t>put()</a:t>
            </a:r>
          </a:p>
          <a:p>
            <a:pPr lvl="3"/>
            <a:r>
              <a:rPr lang="en-US" altLang="ko-KR" sz="1100"/>
              <a:t>get()</a:t>
            </a:r>
          </a:p>
          <a:p>
            <a:pPr lvl="2"/>
            <a:endParaRPr lang="en-US" altLang="ko-KR" sz="1100"/>
          </a:p>
          <a:p>
            <a:pPr lvl="2"/>
            <a:r>
              <a:rPr lang="ko-KR" altLang="en-US" sz="1100"/>
              <a:t>자료구조</a:t>
            </a:r>
            <a:endParaRPr lang="en-US" altLang="ko-KR" sz="1100"/>
          </a:p>
          <a:p>
            <a:pPr lvl="3"/>
            <a:endParaRPr lang="en-US" altLang="ko-KR" sz="1100"/>
          </a:p>
          <a:p>
            <a:pPr lvl="2"/>
            <a:r>
              <a:rPr lang="en-US" altLang="ko-KR" sz="1100"/>
              <a:t>main.py</a:t>
            </a:r>
          </a:p>
          <a:p>
            <a:pPr lvl="3"/>
            <a:r>
              <a:rPr lang="en-US" altLang="ko-KR" sz="1100"/>
              <a:t>ThreadPoolExecutor</a:t>
            </a:r>
          </a:p>
          <a:p>
            <a:pPr lvl="3"/>
            <a:r>
              <a:rPr lang="en-US" altLang="ko-KR" sz="1100"/>
              <a:t>rknnpoolexecutor</a:t>
            </a:r>
          </a:p>
          <a:p>
            <a:pPr lvl="3"/>
            <a:endParaRPr lang="en-US" altLang="ko-KR" sz="1100"/>
          </a:p>
          <a:p>
            <a:pPr lvl="2"/>
            <a:r>
              <a:rPr lang="en-US" altLang="ko-KR" sz="1100"/>
              <a:t>threadpool.py</a:t>
            </a:r>
          </a:p>
          <a:p>
            <a:pPr lvl="3"/>
            <a:r>
              <a:rPr lang="en-US" altLang="ko-KR" sz="1100"/>
              <a:t>ThreadPoolExecutor</a:t>
            </a:r>
          </a:p>
          <a:p>
            <a:pPr lvl="3"/>
            <a:r>
              <a:rPr lang="en-US" altLang="ko-KR" sz="1100"/>
              <a:t>rknnpoolexecutor</a:t>
            </a:r>
          </a:p>
          <a:p>
            <a:pPr lvl="3"/>
            <a:endParaRPr lang="en-US" altLang="ko-KR" sz="1100"/>
          </a:p>
          <a:p>
            <a:pPr lvl="2"/>
            <a:r>
              <a:rPr lang="en-US" altLang="ko-KR" sz="1100"/>
              <a:t>func.py</a:t>
            </a:r>
          </a:p>
          <a:p>
            <a:pPr lvl="3"/>
            <a:r>
              <a:rPr lang="en-US" altLang="ko-KR" sz="1100"/>
              <a:t>ThreadPoolExecutor</a:t>
            </a:r>
          </a:p>
          <a:p>
            <a:pPr lvl="3"/>
            <a:r>
              <a:rPr lang="en-US" altLang="ko-KR" sz="1100"/>
              <a:t>rknnpoolexecutor</a:t>
            </a:r>
          </a:p>
          <a:p>
            <a:pPr lvl="3"/>
            <a:endParaRPr lang="en-US" altLang="ko-KR" sz="1100"/>
          </a:p>
          <a:p>
            <a:pPr marL="1371600" lvl="3" indent="0">
              <a:buNone/>
            </a:pPr>
            <a:endParaRPr lang="en-US" altLang="ko-KR" sz="1100"/>
          </a:p>
          <a:p>
            <a:pPr lvl="1"/>
            <a:r>
              <a:rPr lang="en-US" altLang="ko-KR"/>
              <a:t>AI Apps</a:t>
            </a:r>
          </a:p>
          <a:p>
            <a:pPr lvl="2"/>
            <a:r>
              <a:rPr lang="ko-KR" altLang="en-US" sz="1100"/>
              <a:t>자료구조</a:t>
            </a:r>
            <a:endParaRPr lang="en-US" altLang="ko-KR" sz="1100"/>
          </a:p>
          <a:p>
            <a:pPr lvl="2"/>
            <a:endParaRPr lang="en-US" altLang="ko-KR" sz="1100"/>
          </a:p>
          <a:p>
            <a:pPr lvl="2"/>
            <a:r>
              <a:rPr lang="ko-KR" altLang="en-US" sz="1100"/>
              <a:t>초기화</a:t>
            </a:r>
            <a:endParaRPr lang="en-US" altLang="ko-KR" sz="1100"/>
          </a:p>
          <a:p>
            <a:pPr lvl="3"/>
            <a:r>
              <a:rPr lang="en-US" altLang="ko-KR" sz="1100"/>
              <a:t>Function call</a:t>
            </a:r>
          </a:p>
          <a:p>
            <a:pPr lvl="3"/>
            <a:r>
              <a:rPr lang="en-US" altLang="ko-KR" sz="1100"/>
              <a:t>ThreadPool Executor</a:t>
            </a:r>
          </a:p>
          <a:p>
            <a:pPr lvl="3"/>
            <a:endParaRPr lang="en-US" altLang="ko-KR" sz="1100"/>
          </a:p>
          <a:p>
            <a:pPr lvl="2"/>
            <a:r>
              <a:rPr lang="ko-KR" altLang="en-US" sz="1100"/>
              <a:t>호출 동작</a:t>
            </a:r>
            <a:endParaRPr lang="en-US" altLang="ko-KR" sz="1100"/>
          </a:p>
          <a:p>
            <a:pPr lvl="3"/>
            <a:r>
              <a:rPr lang="en-US" altLang="ko-KR" sz="1100"/>
              <a:t>Function call</a:t>
            </a:r>
          </a:p>
          <a:p>
            <a:pPr lvl="3"/>
            <a:r>
              <a:rPr lang="en-US" altLang="ko-KR" sz="1100"/>
              <a:t>ThreadPool Executor</a:t>
            </a:r>
          </a:p>
          <a:p>
            <a:pPr lvl="2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1287330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82D9B-4805-A4F8-BAED-88D05FA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호출 </a:t>
            </a:r>
            <a:r>
              <a:rPr lang="en-US" altLang="ko-KR"/>
              <a:t>/ </a:t>
            </a:r>
            <a:r>
              <a:rPr lang="ko-KR" altLang="en-US"/>
              <a:t>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98B8B-4F30-C148-A877-A5B33BD7B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6568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Function Call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frame, outputs = myFunc(rknn_lite,frame)</a:t>
            </a:r>
          </a:p>
          <a:p>
            <a:pPr marL="457200" lvl="1" indent="0">
              <a:buNone/>
            </a:pPr>
            <a:r>
              <a:rPr lang="en-US" altLang="ko-KR" b="1">
                <a:solidFill>
                  <a:schemeClr val="accent6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myfunc ( func.py 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def myfunc ( rknn_lite ,  IMG ) :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outputs =  rknn_lite.inference(inputs = [IMG])</a:t>
            </a:r>
          </a:p>
          <a:p>
            <a:pPr marL="2286000" lvl="5" indent="0">
              <a:buNone/>
            </a:pPr>
            <a:r>
              <a:rPr lang="en-US" altLang="ko-KR" sz="1400">
                <a:latin typeface="D2Coding" panose="020B0609020101020101" pitchFamily="49" charset="-127"/>
                <a:ea typeface="D2Coding" panose="020B0609020101020101" pitchFamily="49" charset="-127"/>
              </a:rPr>
              <a:t>rknn_lite.inference (rknn_lite.py)</a:t>
            </a:r>
          </a:p>
          <a:p>
            <a:pPr marL="2286000" lvl="5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5"/>
            <a:r>
              <a:rPr lang="en-US" altLang="ko-KR" sz="1500">
                <a:latin typeface="D2Coding" panose="020B0609020101020101" pitchFamily="49" charset="-127"/>
                <a:ea typeface="D2Coding" panose="020B0609020101020101" pitchFamily="49" charset="-127"/>
              </a:rPr>
              <a:t>outputs</a:t>
            </a:r>
          </a:p>
          <a:p>
            <a:pPr lvl="6">
              <a:buFont typeface="Wingdings" panose="05000000000000000000" pitchFamily="2" charset="2"/>
              <a:buChar char="Ø"/>
            </a:pP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outputs[0].shape 	</a:t>
            </a:r>
          </a:p>
          <a:p>
            <a:pPr lvl="7"/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( 1 , 255 , 80 , 80 ) # 1</a:t>
            </a:r>
            <a:r>
              <a:rPr lang="ko-KR" altLang="en-US" sz="1200"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255</a:t>
            </a:r>
            <a:r>
              <a:rPr lang="ko-KR" altLang="en-US" sz="1200"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80</a:t>
            </a:r>
            <a:r>
              <a:rPr lang="ko-KR" altLang="en-US" sz="1200"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80 = 1,632,000</a:t>
            </a:r>
          </a:p>
          <a:p>
            <a:pPr lvl="6"/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6">
              <a:buFont typeface="Wingdings" panose="05000000000000000000" pitchFamily="2" charset="2"/>
              <a:buChar char="Ø"/>
            </a:pP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outputs[0].reshape([3,-1]) </a:t>
            </a:r>
          </a:p>
          <a:p>
            <a:pPr lvl="7"/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>
                <a:latin typeface="D2Coding" panose="020B0609020101020101" pitchFamily="49" charset="-127"/>
                <a:ea typeface="D2Coding" panose="020B0609020101020101" pitchFamily="49" charset="-127"/>
              </a:rPr>
              <a:t>차원을 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3 </a:t>
            </a:r>
            <a:r>
              <a:rPr lang="ko-KR" altLang="en-US" sz="1200">
                <a:latin typeface="D2Coding" panose="020B0609020101020101" pitchFamily="49" charset="-127"/>
                <a:ea typeface="D2Coding" panose="020B0609020101020101" pitchFamily="49" charset="-127"/>
              </a:rPr>
              <a:t>부분으로 나눔</a:t>
            </a:r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7"/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6">
              <a:buFont typeface="Wingdings" panose="05000000000000000000" pitchFamily="2" charset="2"/>
              <a:buChar char="Ø"/>
            </a:pP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input0_data = outputs[0].reshape([3, -1]+list(outputs[0].shape[-2:]))</a:t>
            </a:r>
          </a:p>
          <a:p>
            <a:pPr lvl="7"/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(3, 85,</a:t>
            </a:r>
            <a:r>
              <a:rPr lang="ko-KR" altLang="en-US" sz="120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80, 80)   # 3</a:t>
            </a:r>
            <a:r>
              <a:rPr lang="ko-KR" altLang="en-US" sz="1200"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85</a:t>
            </a:r>
            <a:r>
              <a:rPr lang="ko-KR" altLang="en-US" sz="1200"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80</a:t>
            </a:r>
            <a:r>
              <a:rPr lang="ko-KR" altLang="en-US" sz="1200"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80 = 1,632,000</a:t>
            </a:r>
          </a:p>
          <a:p>
            <a:pPr lvl="7"/>
            <a:endParaRPr lang="en-US" altLang="ko-KR" sz="15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5"/>
            <a:r>
              <a:rPr lang="en-US" altLang="ko-KR" sz="1500">
                <a:latin typeface="D2Coding" panose="020B0609020101020101" pitchFamily="49" charset="-127"/>
                <a:ea typeface="D2Coding" panose="020B0609020101020101" pitchFamily="49" charset="-127"/>
              </a:rPr>
              <a:t>input_data = transpose(input0_data(2,3,0,1))</a:t>
            </a:r>
          </a:p>
          <a:p>
            <a:pPr lvl="6"/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input_data = 3   85   80  80</a:t>
            </a:r>
          </a:p>
          <a:p>
            <a:pPr lvl="6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743200" lvl="6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743200" lvl="6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6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6"/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input_data = 80  80   3   85</a:t>
            </a:r>
            <a:endParaRPr lang="ko-KR" altLang="en-US" sz="12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F917DB-3838-0F6F-BD52-A86103463D39}"/>
              </a:ext>
            </a:extLst>
          </p:cNvPr>
          <p:cNvGrpSpPr/>
          <p:nvPr/>
        </p:nvGrpSpPr>
        <p:grpSpPr>
          <a:xfrm>
            <a:off x="4409966" y="5208168"/>
            <a:ext cx="691987" cy="1036935"/>
            <a:chOff x="2469823" y="2026763"/>
            <a:chExt cx="820132" cy="49019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A795C09-AD41-71EE-4E6F-0DE2713DADE0}"/>
                </a:ext>
              </a:extLst>
            </p:cNvPr>
            <p:cNvCxnSpPr>
              <a:cxnSpLocks/>
            </p:cNvCxnSpPr>
            <p:nvPr/>
          </p:nvCxnSpPr>
          <p:spPr>
            <a:xfrm>
              <a:off x="2469823" y="2026763"/>
              <a:ext cx="0" cy="1791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02FBB52-8926-99F2-F851-C5C00168D4A6}"/>
                </a:ext>
              </a:extLst>
            </p:cNvPr>
            <p:cNvCxnSpPr/>
            <p:nvPr/>
          </p:nvCxnSpPr>
          <p:spPr>
            <a:xfrm>
              <a:off x="2469823" y="2205872"/>
              <a:ext cx="8201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AF7F728-0AFB-A0C1-AFCB-F44494B5F4A8}"/>
                </a:ext>
              </a:extLst>
            </p:cNvPr>
            <p:cNvCxnSpPr/>
            <p:nvPr/>
          </p:nvCxnSpPr>
          <p:spPr>
            <a:xfrm>
              <a:off x="3289955" y="2205872"/>
              <a:ext cx="0" cy="311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6DD8A5-77DA-1DE0-0856-61FA3FF1EEB7}"/>
              </a:ext>
            </a:extLst>
          </p:cNvPr>
          <p:cNvGrpSpPr/>
          <p:nvPr/>
        </p:nvGrpSpPr>
        <p:grpSpPr>
          <a:xfrm flipH="1">
            <a:off x="4495307" y="5171963"/>
            <a:ext cx="930135" cy="1073140"/>
            <a:chOff x="2469823" y="2026763"/>
            <a:chExt cx="820132" cy="49019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6D7EAF6-4909-AFC9-D901-3504DA4C7A37}"/>
                </a:ext>
              </a:extLst>
            </p:cNvPr>
            <p:cNvCxnSpPr>
              <a:cxnSpLocks/>
            </p:cNvCxnSpPr>
            <p:nvPr/>
          </p:nvCxnSpPr>
          <p:spPr>
            <a:xfrm>
              <a:off x="2469823" y="2026763"/>
              <a:ext cx="0" cy="1791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5A30E54-1D89-D589-4E51-37980BDE04F7}"/>
                </a:ext>
              </a:extLst>
            </p:cNvPr>
            <p:cNvCxnSpPr/>
            <p:nvPr/>
          </p:nvCxnSpPr>
          <p:spPr>
            <a:xfrm>
              <a:off x="2469823" y="2205872"/>
              <a:ext cx="8201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40C484C-40BC-29C3-16B2-2F7E258803A2}"/>
                </a:ext>
              </a:extLst>
            </p:cNvPr>
            <p:cNvCxnSpPr/>
            <p:nvPr/>
          </p:nvCxnSpPr>
          <p:spPr>
            <a:xfrm>
              <a:off x="3289955" y="2205872"/>
              <a:ext cx="0" cy="311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A3CF5D9-0ACE-ADF1-5129-8F6A4883F3DA}"/>
              </a:ext>
            </a:extLst>
          </p:cNvPr>
          <p:cNvGrpSpPr/>
          <p:nvPr/>
        </p:nvGrpSpPr>
        <p:grpSpPr>
          <a:xfrm>
            <a:off x="4733461" y="5142170"/>
            <a:ext cx="711644" cy="1102933"/>
            <a:chOff x="2469823" y="2026763"/>
            <a:chExt cx="820132" cy="49019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29434CF-2BB9-4D59-0191-16CFDFE39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69823" y="2026763"/>
              <a:ext cx="0" cy="179109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59C3265-B334-858D-31C8-A3DE5FBF11D4}"/>
                </a:ext>
              </a:extLst>
            </p:cNvPr>
            <p:cNvCxnSpPr/>
            <p:nvPr/>
          </p:nvCxnSpPr>
          <p:spPr>
            <a:xfrm>
              <a:off x="2469823" y="2205872"/>
              <a:ext cx="820132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D8A1AEAE-5B9D-21DF-181B-520E50BFD4FB}"/>
                </a:ext>
              </a:extLst>
            </p:cNvPr>
            <p:cNvCxnSpPr/>
            <p:nvPr/>
          </p:nvCxnSpPr>
          <p:spPr>
            <a:xfrm>
              <a:off x="3289955" y="2205872"/>
              <a:ext cx="0" cy="311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0FBA37D-00C6-9F99-C008-3C345C1AA23E}"/>
              </a:ext>
            </a:extLst>
          </p:cNvPr>
          <p:cNvGrpSpPr/>
          <p:nvPr/>
        </p:nvGrpSpPr>
        <p:grpSpPr>
          <a:xfrm flipH="1">
            <a:off x="4749494" y="5142170"/>
            <a:ext cx="372116" cy="1102933"/>
            <a:chOff x="2469823" y="2026763"/>
            <a:chExt cx="820132" cy="490194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CC66118-037E-5F68-FD4F-DD4CC2F78AC5}"/>
                </a:ext>
              </a:extLst>
            </p:cNvPr>
            <p:cNvCxnSpPr>
              <a:cxnSpLocks/>
            </p:cNvCxnSpPr>
            <p:nvPr/>
          </p:nvCxnSpPr>
          <p:spPr>
            <a:xfrm>
              <a:off x="2469823" y="2026763"/>
              <a:ext cx="0" cy="17910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5BD3A04-0BCA-FD0A-CB9C-8574FECFF585}"/>
                </a:ext>
              </a:extLst>
            </p:cNvPr>
            <p:cNvCxnSpPr/>
            <p:nvPr/>
          </p:nvCxnSpPr>
          <p:spPr>
            <a:xfrm>
              <a:off x="2469823" y="2205872"/>
              <a:ext cx="820132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18E50B9-DC9B-99A8-0583-10B899B4234B}"/>
                </a:ext>
              </a:extLst>
            </p:cNvPr>
            <p:cNvCxnSpPr/>
            <p:nvPr/>
          </p:nvCxnSpPr>
          <p:spPr>
            <a:xfrm>
              <a:off x="3289955" y="2205872"/>
              <a:ext cx="0" cy="311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7667473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A6907-1E73-59B4-E476-96A1B6E7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호출 </a:t>
            </a:r>
            <a:r>
              <a:rPr lang="en-US" altLang="ko-KR"/>
              <a:t>/ </a:t>
            </a:r>
            <a:r>
              <a:rPr lang="ko-KR" altLang="en-US"/>
              <a:t>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E4D1A-94D4-C6F0-DC5C-1894E3238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b="1">
                <a:solidFill>
                  <a:schemeClr val="accent6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initRKNN (rknnpool.py ) 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def initRKNN(modelpath, id = 0) :</a:t>
            </a:r>
          </a:p>
          <a:p>
            <a:pPr lvl="3"/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rknn_lite = RKNNLite()</a:t>
            </a:r>
          </a:p>
          <a:p>
            <a:pPr lvl="3"/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ret = rknn_lite.load_rknn(rknnModel)</a:t>
            </a:r>
          </a:p>
          <a:p>
            <a:pPr lvl="3"/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if id == 0 :</a:t>
            </a:r>
          </a:p>
          <a:p>
            <a:pPr marL="1828800" lvl="4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rknn_lite.init_runtime(core_mask=RKNNLite.NPU_CORE_0) #core_mask = 1</a:t>
            </a:r>
          </a:p>
          <a:p>
            <a:pPr lvl="4"/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b="1">
                <a:solidFill>
                  <a:schemeClr val="accent6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rknn_lite ( rknn_lite.py )</a:t>
            </a:r>
          </a:p>
          <a:p>
            <a:pPr lvl="2"/>
            <a:r>
              <a:rPr lang="en-US" altLang="ko-KR" sz="1500">
                <a:latin typeface="D2Coding" panose="020B0609020101020101" pitchFamily="49" charset="-127"/>
                <a:ea typeface="D2Coding" panose="020B0609020101020101" pitchFamily="49" charset="-127"/>
              </a:rPr>
              <a:t>rknn_lite.load_rknn(rknnModel)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return : success (0), fail (-1)</a:t>
            </a:r>
          </a:p>
          <a:p>
            <a:pPr lvl="2"/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sz="1500">
                <a:latin typeface="D2Coding" panose="020B0609020101020101" pitchFamily="49" charset="-127"/>
                <a:ea typeface="D2Coding" panose="020B0609020101020101" pitchFamily="49" charset="-127"/>
              </a:rPr>
              <a:t>rknn_lite.init_runtime(core_mask=RKNNLite.NPU_CORE_0) #core_mask =1</a:t>
            </a:r>
          </a:p>
          <a:p>
            <a:pPr lvl="3"/>
            <a:r>
              <a:rPr lang="ko-KR" altLang="en-US" sz="1500">
                <a:latin typeface="D2Coding" panose="020B0609020101020101" pitchFamily="49" charset="-127"/>
                <a:ea typeface="D2Coding" panose="020B0609020101020101" pitchFamily="49" charset="-127"/>
              </a:rPr>
              <a:t>확인 불가</a:t>
            </a:r>
            <a:r>
              <a:rPr lang="en-US" altLang="ko-KR" sz="1500">
                <a:latin typeface="D2Coding" panose="020B0609020101020101" pitchFamily="49" charset="-127"/>
                <a:ea typeface="D2Coding" panose="020B0609020101020101" pitchFamily="49" charset="-127"/>
              </a:rPr>
              <a:t>				        </a:t>
            </a:r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rknn_lite.inference (imputs = [IMG])</a:t>
            </a: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확인 불가 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083617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24A79-8724-1830-EAD4-5C1DACE7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호출 </a:t>
            </a:r>
            <a:r>
              <a:rPr lang="en-US" altLang="ko-KR"/>
              <a:t>/ </a:t>
            </a:r>
            <a:r>
              <a:rPr lang="ko-KR" altLang="en-US"/>
              <a:t>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C90F99-C833-B52D-192F-558F2C711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1202"/>
            <a:ext cx="8229600" cy="576538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ThreadPool Executor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put 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queue.put (pool.submit ( myfunc , rknnPool [num%TPEs] , frame ) )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lang="en-US" altLang="ko-KR" b="1">
                <a:solidFill>
                  <a:schemeClr val="accent6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myfunc (func.py)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outputs =  rknn_lite.inference(outputs = [IMG])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rknn_lite.inference (rknn_lite.py)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outputs[0~2].shape = [(1,255,80,80), (1,255,80,80), (1,255,80,80) ]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1371600" lvl="3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1*255*80*80 = 1,632,000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input0_data = outputs[0].reshape([3, -1]+list(outputs[0].shape[-2:]))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input1_data = outputs[1].reshape([3, -1]+list(outputs[0].shape[-2:]))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input2_data = outputs[2].reshape([3, -1]+list(outputs[0].shape[-2:]))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(3, 85, 80, 80)  3*85*80*80 = 1,632,000</a:t>
            </a:r>
          </a:p>
          <a:p>
            <a:pPr marL="914400" lvl="2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input_data.append(np.transpose(input0_data, (2, 3, 0, 1)))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input_data.append(np.transpose(input1_data, (2, 3, 0, 1)))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input_data.append(np.transpose(input2_data, (2, 3, 0, 1)))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input_data =list()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input_data.shape = (80 , 80 , 3 , 85)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boxes, classes, scores=yolov5_post_process(input_data)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98844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5FE69-0ED9-E851-3073-139FA75F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호출 </a:t>
            </a:r>
            <a:r>
              <a:rPr lang="en-US" altLang="ko-KR"/>
              <a:t>/ </a:t>
            </a:r>
            <a:r>
              <a:rPr lang="ko-KR" altLang="en-US"/>
              <a:t>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D1B8D3-31BE-4A97-6CE9-91360A2EE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777183"/>
          </a:xfrm>
        </p:spPr>
        <p:txBody>
          <a:bodyPr>
            <a:normAutofit fontScale="77500" lnSpcReduction="20000"/>
          </a:bodyPr>
          <a:lstStyle/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boxes, classes, scores=yolov5_post_process(input_data)</a:t>
            </a:r>
          </a:p>
          <a:p>
            <a:pPr marL="457200" lvl="1" indent="0">
              <a:buNone/>
            </a:pP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b="1">
                <a:solidFill>
                  <a:schemeClr val="accent6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yolov5_post_process (func.py)</a:t>
            </a:r>
            <a:endParaRPr lang="en-US" altLang="ko-KR" b="1"/>
          </a:p>
          <a:p>
            <a:pPr lvl="3"/>
            <a:r>
              <a:rPr lang="ko-KR" altLang="en-US"/>
              <a:t>동작 원리 예시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for input, mask in zip(input_data, masks):</a:t>
            </a:r>
          </a:p>
          <a:p>
            <a:pPr marL="914400" lvl="2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b, c, s = process(input, mask, anchors)</a:t>
            </a:r>
          </a:p>
          <a:p>
            <a:pPr marL="914400" lvl="2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b, c, s = filter_boxes(b, c, s)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r>
              <a:rPr lang="en-US" altLang="ko-KR" sz="1500" b="1">
                <a:solidFill>
                  <a:schemeClr val="accent6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process (func.py)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anchors = [anchors[i] for i in mask]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grid_h, grid_w = map(int, input.shape[0:2])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 = (80,80,3,85)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80,80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box_confidence = input[..., 4]</a:t>
            </a:r>
          </a:p>
          <a:p>
            <a:pPr lvl="3" indent="-285750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...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의미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numpy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모든 차원의 값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 indent="-285750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[..., 4] : 1~n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차원 까지의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열의 값 추출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56AFBE-5CB7-6E6E-0087-D228CF8F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61" y="1608245"/>
            <a:ext cx="2827246" cy="11113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90DBD6-1F70-9DF3-A1D5-01C584B7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096" y="1608245"/>
            <a:ext cx="1106137" cy="11729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6E20C1-3FC7-4C13-45ED-585EF1E5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70" y="5345726"/>
            <a:ext cx="2051386" cy="7388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40453D-422D-1141-B861-8F5CEA917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955" y="3897993"/>
            <a:ext cx="2474731" cy="1285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247651-C3CA-2BA8-55B0-F64B61AF2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907" y="3897993"/>
            <a:ext cx="1941835" cy="9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49673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52F0F-2872-7346-CC1A-0008466E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호출 </a:t>
            </a:r>
            <a:r>
              <a:rPr lang="en-US" altLang="ko-KR"/>
              <a:t>/ </a:t>
            </a:r>
            <a:r>
              <a:rPr lang="ko-KR" altLang="en-US"/>
              <a:t>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A86D2-119B-B98A-1C17-D358520E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r>
              <a:rPr lang="en-US" altLang="ko-KR" b="1">
                <a:solidFill>
                  <a:schemeClr val="accent6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rknnpool (rknnpool.py)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rknn_lite = RKNNLite()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initRKNNs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rknn_list.append(initRKNN(rknnModel, i % 3))  # i = (0, 1, 2)</a:t>
            </a:r>
          </a:p>
          <a:p>
            <a:pPr marL="1371600" lvl="3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# rknn_list = [initRKNN, initRKNN, initRKNN]</a:t>
            </a: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initRKNN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ret = rknn_lite.load_rknn(rknnModel)</a:t>
            </a:r>
          </a:p>
          <a:p>
            <a:pPr lvl="4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return : success (0), fail (-1)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id = 0 ,1, 2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rknn_lite.init_runtime(core_mask=RKNNLite.NPU_CORE_) #core_mask = 1,2,4</a:t>
            </a:r>
          </a:p>
          <a:p>
            <a:pPr lvl="1"/>
            <a:endParaRPr lang="en-US" altLang="ko-KR" b="1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lang="en-US" altLang="ko-KR" b="1">
                <a:solidFill>
                  <a:schemeClr val="accent6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rknn_lite ( rknn_lite.py )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sz="1500">
                <a:latin typeface="D2Coding" panose="020B0609020101020101" pitchFamily="49" charset="-127"/>
                <a:ea typeface="D2Coding" panose="020B0609020101020101" pitchFamily="49" charset="-127"/>
              </a:rPr>
              <a:t>rknn_lite.load_rknn(rknnModel)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return : success (0), fail (-1)</a:t>
            </a:r>
          </a:p>
          <a:p>
            <a:pPr lvl="2"/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sz="1500">
                <a:latin typeface="D2Coding" panose="020B0609020101020101" pitchFamily="49" charset="-127"/>
                <a:ea typeface="D2Coding" panose="020B0609020101020101" pitchFamily="49" charset="-127"/>
              </a:rPr>
              <a:t>rknn_lite.init_runtime</a:t>
            </a:r>
          </a:p>
          <a:p>
            <a:pPr lvl="3"/>
            <a:r>
              <a:rPr lang="ko-KR" altLang="en-US" sz="1500">
                <a:latin typeface="D2Coding" panose="020B0609020101020101" pitchFamily="49" charset="-127"/>
                <a:ea typeface="D2Coding" panose="020B0609020101020101" pitchFamily="49" charset="-127"/>
              </a:rPr>
              <a:t>확인 불가</a:t>
            </a:r>
            <a:r>
              <a:rPr lang="en-US" altLang="ko-KR" sz="1500">
                <a:latin typeface="D2Coding" panose="020B0609020101020101" pitchFamily="49" charset="-127"/>
                <a:ea typeface="D2Coding" panose="020B0609020101020101" pitchFamily="49" charset="-127"/>
              </a:rPr>
              <a:t>				        </a:t>
            </a:r>
            <a:endParaRPr lang="en-US" altLang="ko-KR" sz="10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rknn_lite.inference (imputs = [IMG])</a:t>
            </a: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확인 불가 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get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queue.get()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return : result, True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release 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pool.shutdown</a:t>
            </a:r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827103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C40B5-6629-9D53-B944-DC1C7795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func.py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F9F43E-307A-7A7F-CE31-00FEDBFA6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7609" y="1080443"/>
            <a:ext cx="4377412" cy="437056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F06ED6-1662-990A-BCE5-EBCCBADE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9" y="1080443"/>
            <a:ext cx="4301580" cy="429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78841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E6B47-670D-790E-60F7-EBB3E96C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rknnpool.py</a:t>
            </a:r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1ADA14C-6C2B-2EC1-4F53-5AC85C579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723" y="2131987"/>
            <a:ext cx="4524404" cy="367887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29F526-9028-722E-6953-E8E3D95C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681" y="2131987"/>
            <a:ext cx="4566469" cy="38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69969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5DFB2-3E66-8DC9-04C5-4294833D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output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E3DCB-7CED-7C1E-A6AC-80083441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output</a:t>
            </a:r>
          </a:p>
          <a:p>
            <a:pPr lvl="1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8D7AD2-9045-6DA5-0B74-0F7AD3B2D7DF}"/>
              </a:ext>
            </a:extLst>
          </p:cNvPr>
          <p:cNvSpPr/>
          <p:nvPr/>
        </p:nvSpPr>
        <p:spPr>
          <a:xfrm>
            <a:off x="2274685" y="2256071"/>
            <a:ext cx="2516863" cy="26798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87F74-06CB-12F8-C550-BC57FC2E21EE}"/>
              </a:ext>
            </a:extLst>
          </p:cNvPr>
          <p:cNvSpPr txBox="1"/>
          <p:nvPr/>
        </p:nvSpPr>
        <p:spPr>
          <a:xfrm>
            <a:off x="4722389" y="1494755"/>
            <a:ext cx="149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top (Yt)</a:t>
            </a:r>
          </a:p>
          <a:p>
            <a:r>
              <a:rPr lang="en-US" altLang="ko-KR"/>
              <a:t>= </a:t>
            </a:r>
            <a:r>
              <a:rPr lang="en-US" altLang="ko-KR">
                <a:solidFill>
                  <a:schemeClr val="accent1"/>
                </a:solidFill>
              </a:rPr>
              <a:t>( Xr , Yt )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B4F6-5B18-AB32-F646-FF33190B0BA3}"/>
              </a:ext>
            </a:extLst>
          </p:cNvPr>
          <p:cNvSpPr txBox="1"/>
          <p:nvPr/>
        </p:nvSpPr>
        <p:spPr>
          <a:xfrm>
            <a:off x="4633739" y="4989227"/>
            <a:ext cx="1668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right (Xr)</a:t>
            </a:r>
          </a:p>
          <a:p>
            <a:r>
              <a:rPr lang="en-US" altLang="ko-KR"/>
              <a:t>= </a:t>
            </a:r>
            <a:r>
              <a:rPr lang="en-US" altLang="ko-KR">
                <a:solidFill>
                  <a:schemeClr val="accent1"/>
                </a:solidFill>
              </a:rPr>
              <a:t>( Xr , Yb )</a:t>
            </a:r>
            <a:endParaRPr lang="ko-KR" altLang="en-US">
              <a:solidFill>
                <a:schemeClr val="accent1"/>
              </a:solidFill>
            </a:endParaRPr>
          </a:p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22DCB-AA3B-7462-57E4-28A68E149066}"/>
              </a:ext>
            </a:extLst>
          </p:cNvPr>
          <p:cNvSpPr txBox="1"/>
          <p:nvPr/>
        </p:nvSpPr>
        <p:spPr>
          <a:xfrm>
            <a:off x="1821845" y="1445797"/>
            <a:ext cx="1800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left (Xl)</a:t>
            </a:r>
          </a:p>
          <a:p>
            <a:r>
              <a:rPr lang="en-US" altLang="ko-KR"/>
              <a:t>= </a:t>
            </a:r>
            <a:r>
              <a:rPr lang="en-US" altLang="ko-KR">
                <a:solidFill>
                  <a:schemeClr val="accent1"/>
                </a:solidFill>
              </a:rPr>
              <a:t>( Xl , Yt )</a:t>
            </a:r>
            <a:endParaRPr lang="ko-KR" altLang="en-US">
              <a:solidFill>
                <a:schemeClr val="accent1"/>
              </a:solidFill>
            </a:endParaRPr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61E1B-E9E5-C263-3DF3-2376F3B4B3C6}"/>
              </a:ext>
            </a:extLst>
          </p:cNvPr>
          <p:cNvSpPr txBox="1"/>
          <p:nvPr/>
        </p:nvSpPr>
        <p:spPr>
          <a:xfrm>
            <a:off x="1747632" y="5089337"/>
            <a:ext cx="1595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bottom (Yb)</a:t>
            </a:r>
          </a:p>
          <a:p>
            <a:r>
              <a:rPr lang="en-US" altLang="ko-KR"/>
              <a:t>= </a:t>
            </a:r>
            <a:r>
              <a:rPr lang="en-US" altLang="ko-KR">
                <a:solidFill>
                  <a:schemeClr val="accent1"/>
                </a:solidFill>
              </a:rPr>
              <a:t>( Xl , Yb )</a:t>
            </a:r>
            <a:endParaRPr lang="ko-KR" altLang="en-US">
              <a:solidFill>
                <a:schemeClr val="accent1"/>
              </a:solidFill>
            </a:endParaRPr>
          </a:p>
          <a:p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28B950C-69C1-D9E9-002B-043B7632090D}"/>
              </a:ext>
            </a:extLst>
          </p:cNvPr>
          <p:cNvSpPr/>
          <p:nvPr/>
        </p:nvSpPr>
        <p:spPr>
          <a:xfrm>
            <a:off x="2308634" y="4617267"/>
            <a:ext cx="2462542" cy="325925"/>
          </a:xfrm>
          <a:custGeom>
            <a:avLst/>
            <a:gdLst>
              <a:gd name="connsiteX0" fmla="*/ 0 w 2462542"/>
              <a:gd name="connsiteY0" fmla="*/ 624743 h 624743"/>
              <a:gd name="connsiteX1" fmla="*/ 1222217 w 2462542"/>
              <a:gd name="connsiteY1" fmla="*/ 54 h 624743"/>
              <a:gd name="connsiteX2" fmla="*/ 2462542 w 2462542"/>
              <a:gd name="connsiteY2" fmla="*/ 588529 h 6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2542" h="624743">
                <a:moveTo>
                  <a:pt x="0" y="624743"/>
                </a:moveTo>
                <a:cubicBezTo>
                  <a:pt x="405896" y="315416"/>
                  <a:pt x="811793" y="6090"/>
                  <a:pt x="1222217" y="54"/>
                </a:cubicBezTo>
                <a:cubicBezTo>
                  <a:pt x="1632641" y="-5982"/>
                  <a:pt x="2249785" y="493468"/>
                  <a:pt x="2462542" y="588529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A773EE8-A35D-271E-0991-E0E20BD27A1C}"/>
              </a:ext>
            </a:extLst>
          </p:cNvPr>
          <p:cNvSpPr/>
          <p:nvPr/>
        </p:nvSpPr>
        <p:spPr>
          <a:xfrm rot="5400000">
            <a:off x="3644816" y="3438969"/>
            <a:ext cx="2667931" cy="325925"/>
          </a:xfrm>
          <a:custGeom>
            <a:avLst/>
            <a:gdLst>
              <a:gd name="connsiteX0" fmla="*/ 0 w 2462542"/>
              <a:gd name="connsiteY0" fmla="*/ 624743 h 624743"/>
              <a:gd name="connsiteX1" fmla="*/ 1222217 w 2462542"/>
              <a:gd name="connsiteY1" fmla="*/ 54 h 624743"/>
              <a:gd name="connsiteX2" fmla="*/ 2462542 w 2462542"/>
              <a:gd name="connsiteY2" fmla="*/ 588529 h 6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2542" h="624743">
                <a:moveTo>
                  <a:pt x="0" y="624743"/>
                </a:moveTo>
                <a:cubicBezTo>
                  <a:pt x="405896" y="315416"/>
                  <a:pt x="811793" y="6090"/>
                  <a:pt x="1222217" y="54"/>
                </a:cubicBezTo>
                <a:cubicBezTo>
                  <a:pt x="1632641" y="-5982"/>
                  <a:pt x="2249785" y="493468"/>
                  <a:pt x="2462542" y="588529"/>
                </a:cubicBezTo>
              </a:path>
            </a:pathLst>
          </a:cu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6142-8C31-106F-C797-90D41CCA934B}"/>
              </a:ext>
            </a:extLst>
          </p:cNvPr>
          <p:cNvSpPr txBox="1"/>
          <p:nvPr/>
        </p:nvSpPr>
        <p:spPr>
          <a:xfrm>
            <a:off x="3327715" y="4264182"/>
            <a:ext cx="424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B33D1-C022-7B30-BF23-258170B65526}"/>
              </a:ext>
            </a:extLst>
          </p:cNvPr>
          <p:cNvSpPr txBox="1"/>
          <p:nvPr/>
        </p:nvSpPr>
        <p:spPr>
          <a:xfrm>
            <a:off x="5271381" y="3395879"/>
            <a:ext cx="424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</a:t>
            </a:r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754904D-151B-CC19-D6E4-8FB1DCFCC1B1}"/>
              </a:ext>
            </a:extLst>
          </p:cNvPr>
          <p:cNvCxnSpPr>
            <a:cxnSpLocks/>
          </p:cNvCxnSpPr>
          <p:nvPr/>
        </p:nvCxnSpPr>
        <p:spPr>
          <a:xfrm>
            <a:off x="3530851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9182DD6C-B78E-2A10-EAB9-EE8F434F890A}"/>
              </a:ext>
            </a:extLst>
          </p:cNvPr>
          <p:cNvSpPr/>
          <p:nvPr/>
        </p:nvSpPr>
        <p:spPr>
          <a:xfrm>
            <a:off x="3540355" y="3503691"/>
            <a:ext cx="45719" cy="980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47E475-8300-5F7C-3C73-BF04354EC1EA}"/>
              </a:ext>
            </a:extLst>
          </p:cNvPr>
          <p:cNvSpPr txBox="1"/>
          <p:nvPr/>
        </p:nvSpPr>
        <p:spPr>
          <a:xfrm>
            <a:off x="2878698" y="3008878"/>
            <a:ext cx="132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/>
                </a:solidFill>
              </a:rPr>
              <a:t>( Xc , Yc )</a:t>
            </a:r>
            <a:endParaRPr lang="ko-KR" altLang="en-US">
              <a:solidFill>
                <a:schemeClr val="accent1"/>
              </a:solidFill>
            </a:endParaRPr>
          </a:p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606FF1-59AC-2F77-5288-BB3C43FE5F11}"/>
              </a:ext>
            </a:extLst>
          </p:cNvPr>
          <p:cNvSpPr/>
          <p:nvPr/>
        </p:nvSpPr>
        <p:spPr>
          <a:xfrm>
            <a:off x="6991617" y="2163778"/>
            <a:ext cx="2002702" cy="26798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W = Xr - Xl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H = Yb - Yt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Xc = Xl - ½*W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Yc = Yt - ½*H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78931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9D928-FF09-E178-5C32-2AED9D3D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input0.shape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[3,85,80,80]</a:t>
            </a: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메모리 절약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차원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85</a:t>
            </a: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클래스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80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+ bbox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좌표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신뢰도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매개변수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모델 존재일 경우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‘0’)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85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는 기본적으로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cell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당 모델의 다양한 출력을 의미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80,80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grid scales :80 * 80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cell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이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80*80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인 상태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input1.shape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[3,85,40,40]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input2.shape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[3,85,20,20]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495757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584B4-A615-E313-39DA-D7760628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1E6070-C4E4-7ABB-8926-921C227AF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빨란색이 앵커 </a:t>
            </a:r>
            <a:endParaRPr lang="en-US" altLang="ko-KR"/>
          </a:p>
          <a:p>
            <a:pPr lvl="1"/>
            <a:r>
              <a:rPr lang="ko-KR" altLang="en-US"/>
              <a:t>가운데 중심 실제 앵커</a:t>
            </a:r>
            <a:endParaRPr lang="en-US" altLang="ko-KR"/>
          </a:p>
          <a:p>
            <a:pPr lvl="1"/>
            <a:r>
              <a:rPr lang="en-US" altLang="ko-KR"/>
              <a:t>80*80</a:t>
            </a:r>
            <a:r>
              <a:rPr lang="ko-KR" altLang="en-US"/>
              <a:t>은 앵커가 너무작음</a:t>
            </a:r>
            <a:endParaRPr lang="en-US" altLang="ko-KR"/>
          </a:p>
          <a:p>
            <a:pPr lvl="1"/>
            <a:r>
              <a:rPr lang="ko-KR" altLang="en-US"/>
              <a:t>구별하기 어려움 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4175CDD1-0A27-1944-719B-F9F3AB88E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6" t="6269" r="5405" b="7522"/>
          <a:stretch/>
        </p:blipFill>
        <p:spPr bwMode="auto">
          <a:xfrm>
            <a:off x="457200" y="2395349"/>
            <a:ext cx="2765682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757C39-D034-38E8-79DE-5B53A0474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1" t="6699" r="9216" b="3429"/>
          <a:stretch/>
        </p:blipFill>
        <p:spPr>
          <a:xfrm>
            <a:off x="3289526" y="2373503"/>
            <a:ext cx="2708180" cy="2757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CC915C-FB07-9B9B-06D2-668444368B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8"/>
          <a:stretch/>
        </p:blipFill>
        <p:spPr>
          <a:xfrm>
            <a:off x="6092383" y="2371062"/>
            <a:ext cx="2737649" cy="2761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194756-608D-9E51-6FAF-92467ECE14F5}"/>
              </a:ext>
            </a:extLst>
          </p:cNvPr>
          <p:cNvSpPr txBox="1"/>
          <p:nvPr/>
        </p:nvSpPr>
        <p:spPr>
          <a:xfrm>
            <a:off x="1152525" y="5772150"/>
            <a:ext cx="158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80*80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E8EE45-E2A9-1389-56DC-13D743B16B96}"/>
              </a:ext>
            </a:extLst>
          </p:cNvPr>
          <p:cNvSpPr txBox="1"/>
          <p:nvPr/>
        </p:nvSpPr>
        <p:spPr>
          <a:xfrm>
            <a:off x="4033837" y="5772150"/>
            <a:ext cx="158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40*40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2130F-4401-F178-028A-EDD9BF7CF391}"/>
              </a:ext>
            </a:extLst>
          </p:cNvPr>
          <p:cNvSpPr txBox="1"/>
          <p:nvPr/>
        </p:nvSpPr>
        <p:spPr>
          <a:xfrm>
            <a:off x="6538696" y="5848597"/>
            <a:ext cx="158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    20*20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87105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88EB5-D069-9C39-AFAE-524FDC835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RKNN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26B3E-66D9-BA1F-4C7A-2FB7E1483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RKNN (Rockchip Neural Network)</a:t>
            </a:r>
          </a:p>
          <a:p>
            <a:pPr lvl="1"/>
            <a:r>
              <a:rPr lang="ko-KR" altLang="en-US"/>
              <a:t>중국 기업인 </a:t>
            </a:r>
            <a:r>
              <a:rPr lang="en-US" altLang="ko-KR"/>
              <a:t>Rockchip </a:t>
            </a:r>
            <a:r>
              <a:rPr lang="ko-KR" altLang="en-US"/>
              <a:t>에서 개발한 딥러닝 및 인공지능 기술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RKNN-Toolkit2 </a:t>
            </a:r>
          </a:p>
          <a:p>
            <a:pPr lvl="1"/>
            <a:r>
              <a:rPr lang="en-US" altLang="ko-KR"/>
              <a:t>RKNN </a:t>
            </a:r>
            <a:r>
              <a:rPr lang="ko-KR" altLang="en-US"/>
              <a:t>형식 모델로 변환한 다음 개발 보드에서 추론하는 도구</a:t>
            </a:r>
            <a:endParaRPr lang="en-US" altLang="ko-KR"/>
          </a:p>
          <a:p>
            <a:pPr lvl="2"/>
            <a:r>
              <a:rPr lang="ko-KR" altLang="en-US"/>
              <a:t>단</a:t>
            </a:r>
            <a:r>
              <a:rPr lang="en-US" altLang="ko-KR"/>
              <a:t>, RKNN-Toolkit2</a:t>
            </a:r>
            <a:r>
              <a:rPr lang="ko-KR" altLang="en-US"/>
              <a:t>는 </a:t>
            </a:r>
            <a:r>
              <a:rPr lang="en-US" altLang="ko-KR"/>
              <a:t>source</a:t>
            </a:r>
            <a:r>
              <a:rPr lang="ko-KR" altLang="en-US"/>
              <a:t>를 사용 불가하여</a:t>
            </a:r>
            <a:r>
              <a:rPr lang="en-US" altLang="ko-KR"/>
              <a:t>, RKNN-Toolkit_lite2 </a:t>
            </a:r>
            <a:r>
              <a:rPr lang="ko-KR" altLang="en-US"/>
              <a:t>을 사용할 예정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BAE779D-8779-2854-9598-CC1B1982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44" y="3068486"/>
            <a:ext cx="5851111" cy="29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41715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2E513-2739-5E4F-04A9-26BD100A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RKNN</a:t>
            </a:r>
            <a:r>
              <a:rPr lang="ko-KR" altLang="en-US"/>
              <a:t> 생성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C77A3-C52C-2C27-DC10-9D9403C8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402"/>
            <a:ext cx="8229600" cy="5706029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Linux PC </a:t>
            </a:r>
            <a:r>
              <a:rPr lang="ko-KR" altLang="en-US"/>
              <a:t>에서 작업 절차 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Pytorch</a:t>
            </a:r>
          </a:p>
          <a:p>
            <a:pPr lvl="2"/>
            <a:r>
              <a:rPr lang="ko-KR" altLang="en-US"/>
              <a:t> </a:t>
            </a:r>
            <a:r>
              <a:rPr lang="en-US" altLang="ko-KR"/>
              <a:t>ultralytics_yolov8 </a:t>
            </a:r>
            <a:r>
              <a:rPr lang="ko-KR" altLang="en-US"/>
              <a:t>에서 진행 </a:t>
            </a:r>
            <a:r>
              <a:rPr lang="en-US" altLang="ko-KR"/>
              <a:t>-&gt;</a:t>
            </a:r>
            <a:r>
              <a:rPr lang="ko-KR" altLang="en-US"/>
              <a:t> </a:t>
            </a:r>
            <a:r>
              <a:rPr lang="en-US" altLang="ko-KR"/>
              <a:t>.torchscript </a:t>
            </a:r>
            <a:r>
              <a:rPr lang="ko-KR" altLang="en-US"/>
              <a:t>확장자</a:t>
            </a:r>
            <a:r>
              <a:rPr lang="en-US" altLang="ko-KR"/>
              <a:t> </a:t>
            </a:r>
            <a:r>
              <a:rPr lang="ko-KR" altLang="en-US"/>
              <a:t>파일 생성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RKNN-Toolkite2</a:t>
            </a:r>
            <a:r>
              <a:rPr lang="ko-KR" altLang="en-US"/>
              <a:t> </a:t>
            </a:r>
            <a:endParaRPr lang="en-US" altLang="ko-KR"/>
          </a:p>
          <a:p>
            <a:pPr lvl="2"/>
            <a:r>
              <a:rPr lang="en-US" altLang="ko-KR"/>
              <a:t>RKNN-Toolkit_lite2</a:t>
            </a:r>
            <a:r>
              <a:rPr lang="ko-KR" altLang="en-US"/>
              <a:t> 사용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RKNN</a:t>
            </a:r>
          </a:p>
          <a:p>
            <a:pPr lvl="2"/>
            <a:r>
              <a:rPr lang="en-US" altLang="ko-KR"/>
              <a:t>rknn_model_zoo </a:t>
            </a:r>
            <a:r>
              <a:rPr lang="ko-KR" altLang="en-US"/>
              <a:t>에서 진행 </a:t>
            </a:r>
            <a:r>
              <a:rPr lang="en-US" altLang="ko-KR"/>
              <a:t>-&gt; </a:t>
            </a:r>
            <a:r>
              <a:rPr lang="ko-KR" altLang="en-US"/>
              <a:t> </a:t>
            </a:r>
            <a:r>
              <a:rPr lang="en-US" altLang="ko-KR"/>
              <a:t>.rknn </a:t>
            </a:r>
            <a:r>
              <a:rPr lang="ko-KR" altLang="en-US"/>
              <a:t>확장자 파일 생성</a:t>
            </a:r>
            <a:endParaRPr lang="en-US" altLang="ko-KR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15F951-C207-D24B-5FEF-958A06440A89}"/>
              </a:ext>
            </a:extLst>
          </p:cNvPr>
          <p:cNvGrpSpPr/>
          <p:nvPr/>
        </p:nvGrpSpPr>
        <p:grpSpPr>
          <a:xfrm>
            <a:off x="696359" y="1222272"/>
            <a:ext cx="7356260" cy="3280902"/>
            <a:chOff x="0" y="0"/>
            <a:chExt cx="6984366" cy="33909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3A8BB1C-411F-225B-1376-293CC561E2E6}"/>
                </a:ext>
              </a:extLst>
            </p:cNvPr>
            <p:cNvGrpSpPr/>
            <p:nvPr/>
          </p:nvGrpSpPr>
          <p:grpSpPr>
            <a:xfrm>
              <a:off x="0" y="0"/>
              <a:ext cx="6984366" cy="2895600"/>
              <a:chOff x="0" y="0"/>
              <a:chExt cx="7277100" cy="299085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E4912DB-4D16-FCB8-33EC-1D1AA4B87983}"/>
                  </a:ext>
                </a:extLst>
              </p:cNvPr>
              <p:cNvGrpSpPr/>
              <p:nvPr/>
            </p:nvGrpSpPr>
            <p:grpSpPr>
              <a:xfrm>
                <a:off x="289321" y="314325"/>
                <a:ext cx="6787752" cy="2457452"/>
                <a:chOff x="90288" y="0"/>
                <a:chExt cx="6201627" cy="2543178"/>
              </a:xfrm>
            </p:grpSpPr>
            <p:pic>
              <p:nvPicPr>
                <p:cNvPr id="11" name="그림 10" descr="텍스트, 스크린샷, 폰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E640C1DC-5030-27DB-0E98-53DC3D573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774" t="13345" r="39644" b="51437"/>
                <a:stretch/>
              </p:blipFill>
              <p:spPr bwMode="auto">
                <a:xfrm>
                  <a:off x="3409950" y="914400"/>
                  <a:ext cx="730250" cy="71374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12" name="화살표: 오른쪽 11">
                  <a:extLst>
                    <a:ext uri="{FF2B5EF4-FFF2-40B4-BE49-F238E27FC236}">
                      <a16:creationId xmlns:a16="http://schemas.microsoft.com/office/drawing/2014/main" id="{F781D836-14C4-A2A9-5194-30CDBA1A0C6B}"/>
                    </a:ext>
                  </a:extLst>
                </p:cNvPr>
                <p:cNvSpPr/>
                <p:nvPr/>
              </p:nvSpPr>
              <p:spPr>
                <a:xfrm>
                  <a:off x="1038225" y="1190625"/>
                  <a:ext cx="320394" cy="164790"/>
                </a:xfrm>
                <a:prstGeom prst="rightArrow">
                  <a:avLst>
                    <a:gd name="adj1" fmla="val 50000"/>
                    <a:gd name="adj2" fmla="val 86431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" name="Text Box 1">
                  <a:extLst>
                    <a:ext uri="{FF2B5EF4-FFF2-40B4-BE49-F238E27FC236}">
                      <a16:creationId xmlns:a16="http://schemas.microsoft.com/office/drawing/2014/main" id="{620BB0DC-B806-84B3-0994-C0A0E531BADE}"/>
                    </a:ext>
                  </a:extLst>
                </p:cNvPr>
                <p:cNvSpPr txBox="1"/>
                <p:nvPr/>
              </p:nvSpPr>
              <p:spPr>
                <a:xfrm>
                  <a:off x="1466851" y="1104900"/>
                  <a:ext cx="1206218" cy="327376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:r>
                    <a:rPr lang="en-US" sz="1100"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RKNN-Toolkite2</a:t>
                  </a:r>
                  <a:endParaRPr lang="ko-KR" sz="12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9FA13196-291E-0592-707A-98888DE053CC}"/>
                    </a:ext>
                  </a:extLst>
                </p:cNvPr>
                <p:cNvGrpSpPr/>
                <p:nvPr/>
              </p:nvGrpSpPr>
              <p:grpSpPr>
                <a:xfrm>
                  <a:off x="4695825" y="0"/>
                  <a:ext cx="1596090" cy="2543178"/>
                  <a:chOff x="0" y="0"/>
                  <a:chExt cx="1581150" cy="2619375"/>
                </a:xfrm>
              </p:grpSpPr>
              <p:sp>
                <p:nvSpPr>
                  <p:cNvPr id="21" name="Text Box 1">
                    <a:extLst>
                      <a:ext uri="{FF2B5EF4-FFF2-40B4-BE49-F238E27FC236}">
                        <a16:creationId xmlns:a16="http://schemas.microsoft.com/office/drawing/2014/main" id="{E1ADE20C-549F-4777-1F3D-7FD2D94269AE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238125" y="180975"/>
                    <a:ext cx="1080000" cy="433037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a:t>AI Apps</a:t>
                    </a:r>
                    <a:endParaRPr lang="ko-KR" sz="1200"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Text Box 1">
                    <a:extLst>
                      <a:ext uri="{FF2B5EF4-FFF2-40B4-BE49-F238E27FC236}">
                        <a16:creationId xmlns:a16="http://schemas.microsoft.com/office/drawing/2014/main" id="{B858A02A-60F2-0ECF-7CDA-3E47FEEE0953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238125" y="1609725"/>
                    <a:ext cx="1080000" cy="754286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a:t>RKNPU</a:t>
                    </a:r>
                    <a:endParaRPr lang="ko-KR" sz="1200"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endParaRPr>
                  </a:p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a:t>Hardware</a:t>
                    </a:r>
                    <a:endParaRPr lang="ko-KR" sz="1200"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Text Box 1">
                    <a:extLst>
                      <a:ext uri="{FF2B5EF4-FFF2-40B4-BE49-F238E27FC236}">
                        <a16:creationId xmlns:a16="http://schemas.microsoft.com/office/drawing/2014/main" id="{03AC7E1C-81DB-54BC-7B7B-19DFBA598D14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238125" y="1209675"/>
                    <a:ext cx="1080000" cy="317105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a:t>RKNPU Driver</a:t>
                    </a:r>
                    <a:endParaRPr lang="ko-KR" sz="1200"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" name="Text Box 1">
                    <a:extLst>
                      <a:ext uri="{FF2B5EF4-FFF2-40B4-BE49-F238E27FC236}">
                        <a16:creationId xmlns:a16="http://schemas.microsoft.com/office/drawing/2014/main" id="{3779328E-DFCC-3087-C09A-A050273EE0E6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238125" y="695325"/>
                    <a:ext cx="1080000" cy="419504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a:t>RKNN API</a:t>
                    </a:r>
                    <a:endParaRPr lang="ko-KR" sz="1200"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6BCB4A7F-D91D-7F9B-B961-6CFEA9085922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581150" cy="261937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5" name="화살표: 오른쪽 14">
                  <a:extLst>
                    <a:ext uri="{FF2B5EF4-FFF2-40B4-BE49-F238E27FC236}">
                      <a16:creationId xmlns:a16="http://schemas.microsoft.com/office/drawing/2014/main" id="{CF165EFB-C6B9-A553-D355-AB649CD6E046}"/>
                    </a:ext>
                  </a:extLst>
                </p:cNvPr>
                <p:cNvSpPr/>
                <p:nvPr/>
              </p:nvSpPr>
              <p:spPr>
                <a:xfrm>
                  <a:off x="4257675" y="1190625"/>
                  <a:ext cx="320394" cy="164790"/>
                </a:xfrm>
                <a:prstGeom prst="rightArrow">
                  <a:avLst>
                    <a:gd name="adj1" fmla="val 50000"/>
                    <a:gd name="adj2" fmla="val 86431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화살표: 오른쪽 15">
                  <a:extLst>
                    <a:ext uri="{FF2B5EF4-FFF2-40B4-BE49-F238E27FC236}">
                      <a16:creationId xmlns:a16="http://schemas.microsoft.com/office/drawing/2014/main" id="{AFF03C1A-29CB-6CEA-BA1F-C49B4AE37010}"/>
                    </a:ext>
                  </a:extLst>
                </p:cNvPr>
                <p:cNvSpPr/>
                <p:nvPr/>
              </p:nvSpPr>
              <p:spPr>
                <a:xfrm>
                  <a:off x="2890652" y="1190625"/>
                  <a:ext cx="320394" cy="164790"/>
                </a:xfrm>
                <a:prstGeom prst="rightArrow">
                  <a:avLst>
                    <a:gd name="adj1" fmla="val 50000"/>
                    <a:gd name="adj2" fmla="val 86431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" name="Text Box 1">
                  <a:extLst>
                    <a:ext uri="{FF2B5EF4-FFF2-40B4-BE49-F238E27FC236}">
                      <a16:creationId xmlns:a16="http://schemas.microsoft.com/office/drawing/2014/main" id="{03EA850E-E34A-9F5A-E563-590A5D027F47}"/>
                    </a:ext>
                  </a:extLst>
                </p:cNvPr>
                <p:cNvSpPr txBox="1"/>
                <p:nvPr/>
              </p:nvSpPr>
              <p:spPr>
                <a:xfrm>
                  <a:off x="90288" y="1087429"/>
                  <a:ext cx="732329" cy="344848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solidFill>
                    <a:prstClr val="black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:r>
                    <a:rPr lang="en-US" sz="1100"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Pytorch</a:t>
                  </a:r>
                  <a:endParaRPr lang="ko-KR" sz="12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565941F0-6C3D-4609-1316-79D4F487425E}"/>
                  </a:ext>
                </a:extLst>
              </p:cNvPr>
              <p:cNvSpPr/>
              <p:nvPr/>
            </p:nvSpPr>
            <p:spPr>
              <a:xfrm>
                <a:off x="0" y="428625"/>
                <a:ext cx="4791075" cy="2103572"/>
              </a:xfrm>
              <a:prstGeom prst="roundRect">
                <a:avLst/>
              </a:prstGeom>
              <a:noFill/>
              <a:ln w="38100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12FC90D-F431-42C3-A692-CDCA0371ACF2}"/>
                  </a:ext>
                </a:extLst>
              </p:cNvPr>
              <p:cNvSpPr/>
              <p:nvPr/>
            </p:nvSpPr>
            <p:spPr>
              <a:xfrm>
                <a:off x="5200650" y="0"/>
                <a:ext cx="2076450" cy="2990850"/>
              </a:xfrm>
              <a:prstGeom prst="roundRect">
                <a:avLst/>
              </a:prstGeom>
              <a:noFill/>
              <a:ln w="38100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" name="Text Box 13">
              <a:extLst>
                <a:ext uri="{FF2B5EF4-FFF2-40B4-BE49-F238E27FC236}">
                  <a16:creationId xmlns:a16="http://schemas.microsoft.com/office/drawing/2014/main" id="{D675AC2F-A5F7-9AD2-76BB-A419DD1ADC34}"/>
                </a:ext>
              </a:extLst>
            </p:cNvPr>
            <p:cNvSpPr txBox="1"/>
            <p:nvPr/>
          </p:nvSpPr>
          <p:spPr>
            <a:xfrm>
              <a:off x="1847850" y="2571750"/>
              <a:ext cx="790575" cy="3619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sz="12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Linux PC</a:t>
              </a:r>
              <a:endParaRPr lang="ko-KR" sz="12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7" name="Text Box 13">
              <a:extLst>
                <a:ext uri="{FF2B5EF4-FFF2-40B4-BE49-F238E27FC236}">
                  <a16:creationId xmlns:a16="http://schemas.microsoft.com/office/drawing/2014/main" id="{447D15E7-2ED0-2B5B-FE23-313B423D595D}"/>
                </a:ext>
              </a:extLst>
            </p:cNvPr>
            <p:cNvSpPr txBox="1"/>
            <p:nvPr/>
          </p:nvSpPr>
          <p:spPr>
            <a:xfrm>
              <a:off x="5581650" y="3028950"/>
              <a:ext cx="790575" cy="3619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sz="12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Rock-5b</a:t>
              </a:r>
              <a:endParaRPr lang="ko-KR" sz="12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022265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A2F26-0581-90C3-32C6-E9C8983B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RKNN</a:t>
            </a:r>
            <a:r>
              <a:rPr lang="ko-KR" altLang="en-US"/>
              <a:t> 생성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95B25-46F2-32F2-B9F6-0FE0280A3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Rock-5b </a:t>
            </a:r>
            <a:r>
              <a:rPr lang="ko-KR" altLang="en-US"/>
              <a:t>에서</a:t>
            </a:r>
            <a:r>
              <a:rPr lang="en-US" altLang="ko-KR"/>
              <a:t> </a:t>
            </a:r>
            <a:r>
              <a:rPr lang="ko-KR" altLang="en-US"/>
              <a:t>작업 절차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lvl="1"/>
            <a:r>
              <a:rPr lang="en-US" altLang="ko-KR"/>
              <a:t>RKNPU Driver </a:t>
            </a:r>
          </a:p>
          <a:p>
            <a:pPr lvl="2"/>
            <a:r>
              <a:rPr lang="en-US" altLang="ko-KR"/>
              <a:t>.so </a:t>
            </a:r>
            <a:r>
              <a:rPr lang="ko-KR" altLang="en-US"/>
              <a:t>확장자 파일 </a:t>
            </a:r>
            <a:endParaRPr lang="en-US" altLang="ko-KR"/>
          </a:p>
          <a:p>
            <a:pPr lvl="2"/>
            <a:r>
              <a:rPr lang="en-US" altLang="ko-KR"/>
              <a:t>rockchip-linux </a:t>
            </a:r>
            <a:r>
              <a:rPr lang="ko-KR" altLang="en-US"/>
              <a:t>공식 </a:t>
            </a:r>
            <a:r>
              <a:rPr lang="en-US" altLang="ko-KR"/>
              <a:t>github</a:t>
            </a:r>
            <a:r>
              <a:rPr lang="ko-KR" altLang="en-US"/>
              <a:t>에서 다운로드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AI Apps</a:t>
            </a:r>
          </a:p>
          <a:p>
            <a:pPr lvl="2"/>
            <a:r>
              <a:rPr lang="ko-KR" altLang="en-US"/>
              <a:t>예시 </a:t>
            </a:r>
            <a:r>
              <a:rPr lang="en-US" altLang="ko-KR"/>
              <a:t>: rknn-muti-threaded </a:t>
            </a:r>
            <a:r>
              <a:rPr lang="ko-KR" altLang="en-US"/>
              <a:t>응용 프로그램</a:t>
            </a:r>
            <a:endParaRPr lang="en-US" altLang="ko-KR"/>
          </a:p>
          <a:p>
            <a:pPr lvl="2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FB27C1-1A7E-46CD-4D68-934138CDB444}"/>
              </a:ext>
            </a:extLst>
          </p:cNvPr>
          <p:cNvGrpSpPr/>
          <p:nvPr/>
        </p:nvGrpSpPr>
        <p:grpSpPr>
          <a:xfrm>
            <a:off x="1086618" y="1777643"/>
            <a:ext cx="5658311" cy="2096267"/>
            <a:chOff x="0" y="0"/>
            <a:chExt cx="6105525" cy="2771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00462C3-2A6C-460A-CEF7-D855B8D0FF32}"/>
                </a:ext>
              </a:extLst>
            </p:cNvPr>
            <p:cNvGrpSpPr/>
            <p:nvPr/>
          </p:nvGrpSpPr>
          <p:grpSpPr>
            <a:xfrm>
              <a:off x="257175" y="133350"/>
              <a:ext cx="1676627" cy="2379187"/>
              <a:chOff x="0" y="0"/>
              <a:chExt cx="1581150" cy="2619375"/>
            </a:xfrm>
          </p:grpSpPr>
          <p:sp>
            <p:nvSpPr>
              <p:cNvPr id="15" name="Text Box 1">
                <a:extLst>
                  <a:ext uri="{FF2B5EF4-FFF2-40B4-BE49-F238E27FC236}">
                    <a16:creationId xmlns:a16="http://schemas.microsoft.com/office/drawing/2014/main" id="{70D56F77-8485-40DB-8B2B-CB24851B3EA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38125" y="180975"/>
                <a:ext cx="1080000" cy="433037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AI Apps</a:t>
                </a:r>
                <a:endParaRPr lang="ko-KR" sz="12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 Box 1">
                <a:extLst>
                  <a:ext uri="{FF2B5EF4-FFF2-40B4-BE49-F238E27FC236}">
                    <a16:creationId xmlns:a16="http://schemas.microsoft.com/office/drawing/2014/main" id="{D36A0366-A87E-3111-6A7F-6D4E433B6DE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38125" y="1609725"/>
                <a:ext cx="1080000" cy="754286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RKNPU</a:t>
                </a:r>
                <a:endParaRPr lang="ko-KR" sz="12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Hardware</a:t>
                </a:r>
                <a:endParaRPr lang="ko-KR" sz="12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 Box 1">
                <a:extLst>
                  <a:ext uri="{FF2B5EF4-FFF2-40B4-BE49-F238E27FC236}">
                    <a16:creationId xmlns:a16="http://schemas.microsoft.com/office/drawing/2014/main" id="{E7526A6E-9771-0B40-7903-D53259C0505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38125" y="1209675"/>
                <a:ext cx="1080000" cy="317105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RKNPU Driver</a:t>
                </a:r>
                <a:endParaRPr lang="ko-KR" sz="12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">
                <a:extLst>
                  <a:ext uri="{FF2B5EF4-FFF2-40B4-BE49-F238E27FC236}">
                    <a16:creationId xmlns:a16="http://schemas.microsoft.com/office/drawing/2014/main" id="{7DAD5B4D-C05B-57AD-8AB4-71F779BBBC0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38125" y="695325"/>
                <a:ext cx="1080000" cy="419504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RKNN API</a:t>
                </a:r>
                <a:endParaRPr lang="ko-KR" sz="12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616787E-D9EF-CBA6-7336-5BD1E9412CE3}"/>
                  </a:ext>
                </a:extLst>
              </p:cNvPr>
              <p:cNvSpPr/>
              <p:nvPr/>
            </p:nvSpPr>
            <p:spPr>
              <a:xfrm>
                <a:off x="0" y="0"/>
                <a:ext cx="1581150" cy="26193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570FB06-2E1B-F04A-9D06-79AF304A8F3E}"/>
                </a:ext>
              </a:extLst>
            </p:cNvPr>
            <p:cNvGrpSpPr/>
            <p:nvPr/>
          </p:nvGrpSpPr>
          <p:grpSpPr>
            <a:xfrm>
              <a:off x="2809875" y="133350"/>
              <a:ext cx="3019426" cy="2378710"/>
              <a:chOff x="0" y="0"/>
              <a:chExt cx="1581150" cy="2619375"/>
            </a:xfrm>
          </p:grpSpPr>
          <p:sp>
            <p:nvSpPr>
              <p:cNvPr id="10" name="Text Box 1">
                <a:extLst>
                  <a:ext uri="{FF2B5EF4-FFF2-40B4-BE49-F238E27FC236}">
                    <a16:creationId xmlns:a16="http://schemas.microsoft.com/office/drawing/2014/main" id="{4920D7DC-16F7-C694-AF36-5ED8577AC4A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38125" y="180975"/>
                <a:ext cx="1080000" cy="433037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ko-KR" sz="12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rknn-muti-threaded</a:t>
                </a:r>
                <a:endParaRPr lang="ko-KR" sz="12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Box 1">
                <a:extLst>
                  <a:ext uri="{FF2B5EF4-FFF2-40B4-BE49-F238E27FC236}">
                    <a16:creationId xmlns:a16="http://schemas.microsoft.com/office/drawing/2014/main" id="{4ED12CB2-9AB0-14C9-ABC6-D42DF8875E1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38125" y="1609725"/>
                <a:ext cx="1080000" cy="754286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2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Rock-5B (RK3588)</a:t>
                </a:r>
                <a:endParaRPr lang="ko-KR" sz="12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1">
                <a:extLst>
                  <a:ext uri="{FF2B5EF4-FFF2-40B4-BE49-F238E27FC236}">
                    <a16:creationId xmlns:a16="http://schemas.microsoft.com/office/drawing/2014/main" id="{674685BD-33C9-E4B6-2D70-FC894DD0C59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38125" y="1209675"/>
                <a:ext cx="1080000" cy="317105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librknnrt.so</a:t>
                </a:r>
                <a:endParaRPr lang="ko-KR" sz="12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 Box 1">
                <a:extLst>
                  <a:ext uri="{FF2B5EF4-FFF2-40B4-BE49-F238E27FC236}">
                    <a16:creationId xmlns:a16="http://schemas.microsoft.com/office/drawing/2014/main" id="{22235580-2F6E-B04C-B661-163F579DC5B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38125" y="695325"/>
                <a:ext cx="1080000" cy="419504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ko-KR" sz="1200">
                    <a:solidFill>
                      <a:srgbClr val="1F2328"/>
                    </a:solidFill>
                    <a:highlight>
                      <a:srgbClr val="FFFFFF"/>
                    </a:highlight>
                    <a:latin typeface="Segoe UI" panose="020B0502040204020203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rknnpool.py</a:t>
                </a:r>
                <a:endParaRPr lang="ko-KR" sz="12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F728DC6-CE88-FC0A-EA61-EACCAEA40C01}"/>
                  </a:ext>
                </a:extLst>
              </p:cNvPr>
              <p:cNvSpPr/>
              <p:nvPr/>
            </p:nvSpPr>
            <p:spPr>
              <a:xfrm>
                <a:off x="0" y="0"/>
                <a:ext cx="1581150" cy="26193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75DDF07-0055-AAE5-4188-6E7A242AD44E}"/>
                </a:ext>
              </a:extLst>
            </p:cNvPr>
            <p:cNvCxnSpPr/>
            <p:nvPr/>
          </p:nvCxnSpPr>
          <p:spPr>
            <a:xfrm>
              <a:off x="2133600" y="1145749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7EE956F-3C9F-DFE3-45A5-B28BE00E4F5A}"/>
                </a:ext>
              </a:extLst>
            </p:cNvPr>
            <p:cNvCxnSpPr/>
            <p:nvPr/>
          </p:nvCxnSpPr>
          <p:spPr>
            <a:xfrm>
              <a:off x="2133600" y="1383874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41A77DB-1DD7-9B49-C76E-A83497FBD0F9}"/>
                </a:ext>
              </a:extLst>
            </p:cNvPr>
            <p:cNvSpPr/>
            <p:nvPr/>
          </p:nvSpPr>
          <p:spPr>
            <a:xfrm>
              <a:off x="0" y="0"/>
              <a:ext cx="6105525" cy="2771775"/>
            </a:xfrm>
            <a:prstGeom prst="round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2067615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ThreadPoolExecutor </a:t>
            </a:r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9D928-FF09-E178-5C32-2AED9D3D4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123"/>
            <a:ext cx="8229600" cy="5274440"/>
          </a:xfrm>
        </p:spPr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threadpoolexecutor (threadpool.py)	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pool = ThreadPoolExecutor(max_worker = 5)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put()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future = pool.submit(func , i)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queue.get(future)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get()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result = queue.get()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return future.result()</a:t>
            </a: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Task(main.py)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for i in range(10):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Task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으로 제한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D04F46D-8B6B-EFC1-307E-F46E96151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263220"/>
              </p:ext>
            </p:extLst>
          </p:nvPr>
        </p:nvGraphicFramePr>
        <p:xfrm>
          <a:off x="2128121" y="1745792"/>
          <a:ext cx="35732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654">
                  <a:extLst>
                    <a:ext uri="{9D8B030D-6E8A-4147-A177-3AD203B41FA5}">
                      <a16:colId xmlns:a16="http://schemas.microsoft.com/office/drawing/2014/main" val="37250363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947877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03796469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7297780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809877630"/>
                    </a:ext>
                  </a:extLst>
                </a:gridCol>
              </a:tblGrid>
              <a:tr h="328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/>
                        <a:t>th2</a:t>
                      </a:r>
                      <a:endParaRPr lang="ko-KR" altLang="en-US" b="1" i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8252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64F4CD3-7579-01F5-875E-4D89C02F6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39330"/>
              </p:ext>
            </p:extLst>
          </p:nvPr>
        </p:nvGraphicFramePr>
        <p:xfrm>
          <a:off x="1005526" y="5586532"/>
          <a:ext cx="63002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25">
                  <a:extLst>
                    <a:ext uri="{9D8B030D-6E8A-4147-A177-3AD203B41FA5}">
                      <a16:colId xmlns:a16="http://schemas.microsoft.com/office/drawing/2014/main" val="1419785981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550289752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3848963403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138288762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558349947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528562705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4188048746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262570868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576275276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198012112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2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917108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B64C0-A955-9892-BED7-A4163CE1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동작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741596-7212-D7CD-5287-4C5F95D1D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put()</a:t>
            </a:r>
          </a:p>
          <a:p>
            <a:pPr lvl="1"/>
            <a:r>
              <a:rPr lang="ko-KR" altLang="en-US"/>
              <a:t>동시에 </a:t>
            </a:r>
            <a:r>
              <a:rPr lang="en-US" altLang="ko-KR"/>
              <a:t>worker 5</a:t>
            </a:r>
            <a:r>
              <a:rPr lang="ko-KR" altLang="en-US"/>
              <a:t>개 사용  </a:t>
            </a:r>
            <a:r>
              <a:rPr lang="en-US" altLang="ko-KR"/>
              <a:t>( Thread 5</a:t>
            </a:r>
            <a:r>
              <a:rPr lang="ko-KR" altLang="en-US"/>
              <a:t>개 사용 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작업이 끝난 </a:t>
            </a:r>
            <a:r>
              <a:rPr lang="en-US" altLang="ko-KR"/>
              <a:t>worker (thread) </a:t>
            </a:r>
            <a:r>
              <a:rPr lang="ko-KR" altLang="en-US"/>
              <a:t>는 작업하지 않은 </a:t>
            </a:r>
            <a:r>
              <a:rPr lang="en-US" altLang="ko-KR"/>
              <a:t>Task </a:t>
            </a:r>
            <a:r>
              <a:rPr lang="ko-KR" altLang="en-US"/>
              <a:t>찾아 실행 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63AFA15-5DF9-9D74-F7AE-ED3937F22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362455"/>
              </p:ext>
            </p:extLst>
          </p:nvPr>
        </p:nvGraphicFramePr>
        <p:xfrm>
          <a:off x="2128121" y="1690318"/>
          <a:ext cx="35732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654">
                  <a:extLst>
                    <a:ext uri="{9D8B030D-6E8A-4147-A177-3AD203B41FA5}">
                      <a16:colId xmlns:a16="http://schemas.microsoft.com/office/drawing/2014/main" val="37250363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947877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03796469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7297780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809877630"/>
                    </a:ext>
                  </a:extLst>
                </a:gridCol>
              </a:tblGrid>
              <a:tr h="328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/>
                        <a:t>th2</a:t>
                      </a:r>
                      <a:endParaRPr lang="ko-KR" altLang="en-US" b="1" i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8252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4106F4-FC3A-0439-2210-38E540FD9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15617"/>
              </p:ext>
            </p:extLst>
          </p:nvPr>
        </p:nvGraphicFramePr>
        <p:xfrm>
          <a:off x="1146927" y="2640551"/>
          <a:ext cx="63002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25">
                  <a:extLst>
                    <a:ext uri="{9D8B030D-6E8A-4147-A177-3AD203B41FA5}">
                      <a16:colId xmlns:a16="http://schemas.microsoft.com/office/drawing/2014/main" val="1419785981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550289752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3848963403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138288762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558349947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528562705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4188048746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2262570868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576275276"/>
                    </a:ext>
                  </a:extLst>
                </a:gridCol>
                <a:gridCol w="630025">
                  <a:extLst>
                    <a:ext uri="{9D8B030D-6E8A-4147-A177-3AD203B41FA5}">
                      <a16:colId xmlns:a16="http://schemas.microsoft.com/office/drawing/2014/main" val="198012112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2927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3DADF8-0F50-66E5-3DB6-455067FE6347}"/>
              </a:ext>
            </a:extLst>
          </p:cNvPr>
          <p:cNvCxnSpPr/>
          <p:nvPr/>
        </p:nvCxnSpPr>
        <p:spPr>
          <a:xfrm flipH="1">
            <a:off x="1414021" y="2007857"/>
            <a:ext cx="1102936" cy="63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F00651F-9352-E295-1BF0-2FB2807C4701}"/>
              </a:ext>
            </a:extLst>
          </p:cNvPr>
          <p:cNvCxnSpPr/>
          <p:nvPr/>
        </p:nvCxnSpPr>
        <p:spPr>
          <a:xfrm flipH="1">
            <a:off x="2196445" y="2007857"/>
            <a:ext cx="1093510" cy="63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C14E881-7431-45A3-8FE0-1F9C7E5679CA}"/>
              </a:ext>
            </a:extLst>
          </p:cNvPr>
          <p:cNvCxnSpPr/>
          <p:nvPr/>
        </p:nvCxnSpPr>
        <p:spPr>
          <a:xfrm flipH="1">
            <a:off x="2858040" y="2007857"/>
            <a:ext cx="1093510" cy="63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AE0CAB8-7633-609A-5677-D3DA7482F23A}"/>
              </a:ext>
            </a:extLst>
          </p:cNvPr>
          <p:cNvCxnSpPr/>
          <p:nvPr/>
        </p:nvCxnSpPr>
        <p:spPr>
          <a:xfrm flipH="1">
            <a:off x="3432927" y="2007857"/>
            <a:ext cx="1093510" cy="63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C3EFD35-E647-F717-868D-D750E243BFD8}"/>
              </a:ext>
            </a:extLst>
          </p:cNvPr>
          <p:cNvCxnSpPr/>
          <p:nvPr/>
        </p:nvCxnSpPr>
        <p:spPr>
          <a:xfrm flipH="1">
            <a:off x="4137676" y="2007857"/>
            <a:ext cx="1093510" cy="63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E8D39D-B841-CA51-B574-0E30CDA5722B}"/>
              </a:ext>
            </a:extLst>
          </p:cNvPr>
          <p:cNvSpPr txBox="1"/>
          <p:nvPr/>
        </p:nvSpPr>
        <p:spPr>
          <a:xfrm>
            <a:off x="2253040" y="2168467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func::[1]</a:t>
            </a:r>
            <a:endParaRPr lang="ko-KR" alt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D14B6-0785-F2EB-A335-C2CAD71061A7}"/>
              </a:ext>
            </a:extLst>
          </p:cNvPr>
          <p:cNvSpPr txBox="1"/>
          <p:nvPr/>
        </p:nvSpPr>
        <p:spPr>
          <a:xfrm>
            <a:off x="3660079" y="2204214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func::[3]</a:t>
            </a:r>
            <a:endParaRPr lang="ko-KR" altLang="en-US" sz="1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431C3-26D1-364A-2A0B-FF53534B90B7}"/>
              </a:ext>
            </a:extLst>
          </p:cNvPr>
          <p:cNvSpPr txBox="1"/>
          <p:nvPr/>
        </p:nvSpPr>
        <p:spPr>
          <a:xfrm>
            <a:off x="2897591" y="2197246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func::[2]</a:t>
            </a:r>
            <a:endParaRPr lang="ko-KR" alt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5CA9DA-F400-BC1F-259F-C65B0AB00D6A}"/>
              </a:ext>
            </a:extLst>
          </p:cNvPr>
          <p:cNvSpPr txBox="1"/>
          <p:nvPr/>
        </p:nvSpPr>
        <p:spPr>
          <a:xfrm>
            <a:off x="4376664" y="2190278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func::[4]</a:t>
            </a:r>
            <a:endParaRPr lang="ko-KR" altLang="en-US" sz="10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B84F53-9A3B-AEEB-3506-7DA50DA39251}"/>
              </a:ext>
            </a:extLst>
          </p:cNvPr>
          <p:cNvSpPr txBox="1"/>
          <p:nvPr/>
        </p:nvSpPr>
        <p:spPr>
          <a:xfrm>
            <a:off x="1462570" y="2122428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func::[0]</a:t>
            </a:r>
            <a:endParaRPr lang="ko-KR" altLang="en-US" sz="105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E17E02-2D80-33D1-BA62-2604B6047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06223"/>
              </p:ext>
            </p:extLst>
          </p:nvPr>
        </p:nvGraphicFramePr>
        <p:xfrm>
          <a:off x="1796315" y="5158234"/>
          <a:ext cx="605582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143">
                  <a:extLst>
                    <a:ext uri="{9D8B030D-6E8A-4147-A177-3AD203B41FA5}">
                      <a16:colId xmlns:a16="http://schemas.microsoft.com/office/drawing/2014/main" val="1419785981"/>
                    </a:ext>
                  </a:extLst>
                </a:gridCol>
                <a:gridCol w="547118">
                  <a:extLst>
                    <a:ext uri="{9D8B030D-6E8A-4147-A177-3AD203B41FA5}">
                      <a16:colId xmlns:a16="http://schemas.microsoft.com/office/drawing/2014/main" val="3848963403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138288762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558349947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2528562705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4188048746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2262570868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576275276"/>
                    </a:ext>
                  </a:extLst>
                </a:gridCol>
                <a:gridCol w="685081">
                  <a:extLst>
                    <a:ext uri="{9D8B030D-6E8A-4147-A177-3AD203B41FA5}">
                      <a16:colId xmlns:a16="http://schemas.microsoft.com/office/drawing/2014/main" val="198012112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2927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0E59B92-45C1-9706-D09F-81E284E70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35981"/>
              </p:ext>
            </p:extLst>
          </p:nvPr>
        </p:nvGraphicFramePr>
        <p:xfrm>
          <a:off x="2739802" y="3749341"/>
          <a:ext cx="35732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654">
                  <a:extLst>
                    <a:ext uri="{9D8B030D-6E8A-4147-A177-3AD203B41FA5}">
                      <a16:colId xmlns:a16="http://schemas.microsoft.com/office/drawing/2014/main" val="37250363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947877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03796469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7297780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809877630"/>
                    </a:ext>
                  </a:extLst>
                </a:gridCol>
              </a:tblGrid>
              <a:tr h="328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/>
                        <a:t>th2</a:t>
                      </a:r>
                      <a:endParaRPr lang="ko-KR" altLang="en-US" b="1" i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8252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1723092-EDC1-6057-02B6-9CEEA8995B01}"/>
              </a:ext>
            </a:extLst>
          </p:cNvPr>
          <p:cNvCxnSpPr>
            <a:cxnSpLocks/>
          </p:cNvCxnSpPr>
          <p:nvPr/>
        </p:nvCxnSpPr>
        <p:spPr>
          <a:xfrm flipH="1">
            <a:off x="2179175" y="4115101"/>
            <a:ext cx="1578410" cy="94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C00DDD6-A2DF-8A3E-0F33-152AB1330128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52348" y="4115101"/>
            <a:ext cx="1674089" cy="99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75060F6-4C8E-DCCE-E822-21818A689367}"/>
              </a:ext>
            </a:extLst>
          </p:cNvPr>
          <p:cNvCxnSpPr>
            <a:cxnSpLocks/>
          </p:cNvCxnSpPr>
          <p:nvPr/>
        </p:nvCxnSpPr>
        <p:spPr>
          <a:xfrm flipH="1">
            <a:off x="3464713" y="4101618"/>
            <a:ext cx="1783146" cy="100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2499392-F3B5-1CFE-F43A-7B2E5C709D77}"/>
              </a:ext>
            </a:extLst>
          </p:cNvPr>
          <p:cNvCxnSpPr>
            <a:cxnSpLocks/>
          </p:cNvCxnSpPr>
          <p:nvPr/>
        </p:nvCxnSpPr>
        <p:spPr>
          <a:xfrm flipH="1">
            <a:off x="4149880" y="4121113"/>
            <a:ext cx="1763784" cy="99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81515F-75A2-22EB-0C6D-13FAC5FA7F70}"/>
              </a:ext>
            </a:extLst>
          </p:cNvPr>
          <p:cNvSpPr txBox="1"/>
          <p:nvPr/>
        </p:nvSpPr>
        <p:spPr>
          <a:xfrm>
            <a:off x="2290506" y="4632511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func::[1]</a:t>
            </a:r>
            <a:endParaRPr lang="ko-KR" altLang="en-US" sz="10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F08B72-F84C-0F3C-1D2C-CE6A6705C429}"/>
              </a:ext>
            </a:extLst>
          </p:cNvPr>
          <p:cNvSpPr txBox="1"/>
          <p:nvPr/>
        </p:nvSpPr>
        <p:spPr>
          <a:xfrm>
            <a:off x="4281569" y="4322214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func::[3]</a:t>
            </a:r>
            <a:endParaRPr lang="ko-KR" alt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32969A-2296-19D9-BB86-269F30113BF7}"/>
              </a:ext>
            </a:extLst>
          </p:cNvPr>
          <p:cNvSpPr txBox="1"/>
          <p:nvPr/>
        </p:nvSpPr>
        <p:spPr>
          <a:xfrm>
            <a:off x="3111270" y="4613562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func::[2]</a:t>
            </a:r>
            <a:endParaRPr lang="ko-KR" altLang="en-US" sz="10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5A4777-D947-CD24-1103-61A9F2C3A761}"/>
              </a:ext>
            </a:extLst>
          </p:cNvPr>
          <p:cNvSpPr txBox="1"/>
          <p:nvPr/>
        </p:nvSpPr>
        <p:spPr>
          <a:xfrm>
            <a:off x="5079142" y="4329829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func::[4]</a:t>
            </a:r>
            <a:endParaRPr lang="ko-KR" altLang="en-US" sz="105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D7B9BEF-A0B0-26E0-28C4-14F9E70366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004606" y="4109089"/>
            <a:ext cx="1819623" cy="104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4EED3A5-BD33-6202-A5C2-31DCA54573CD}"/>
              </a:ext>
            </a:extLst>
          </p:cNvPr>
          <p:cNvSpPr txBox="1"/>
          <p:nvPr/>
        </p:nvSpPr>
        <p:spPr>
          <a:xfrm>
            <a:off x="4608826" y="4814932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6">
                    <a:lumMod val="50000"/>
                  </a:schemeClr>
                </a:solidFill>
              </a:rPr>
              <a:t>func::[5</a:t>
            </a:r>
            <a:r>
              <a:rPr lang="en-US" altLang="ko-KR" sz="1050"/>
              <a:t>]</a:t>
            </a:r>
            <a:endParaRPr lang="ko-KR" altLang="en-US" sz="1050"/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E84EB2CA-6ABA-ECBD-B768-A9BED2799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01068"/>
              </p:ext>
            </p:extLst>
          </p:nvPr>
        </p:nvGraphicFramePr>
        <p:xfrm>
          <a:off x="1387144" y="6002676"/>
          <a:ext cx="78938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85">
                  <a:extLst>
                    <a:ext uri="{9D8B030D-6E8A-4147-A177-3AD203B41FA5}">
                      <a16:colId xmlns:a16="http://schemas.microsoft.com/office/drawing/2014/main" val="608525411"/>
                    </a:ext>
                  </a:extLst>
                </a:gridCol>
              </a:tblGrid>
              <a:tr h="365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960446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785E7F-D823-8F75-8931-CD8F89C4F3D2}"/>
              </a:ext>
            </a:extLst>
          </p:cNvPr>
          <p:cNvSpPr/>
          <p:nvPr/>
        </p:nvSpPr>
        <p:spPr>
          <a:xfrm>
            <a:off x="1292877" y="5889020"/>
            <a:ext cx="6897956" cy="5555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CC25B61-9F2A-5908-A3E2-3255D4C8398F}"/>
              </a:ext>
            </a:extLst>
          </p:cNvPr>
          <p:cNvSpPr txBox="1"/>
          <p:nvPr/>
        </p:nvSpPr>
        <p:spPr>
          <a:xfrm>
            <a:off x="1527277" y="6425759"/>
            <a:ext cx="7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start</a:t>
            </a:r>
            <a:endParaRPr lang="ko-KR" altLang="en-US" sz="14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7ADA82-6BAC-E589-E08B-C044952769DB}"/>
              </a:ext>
            </a:extLst>
          </p:cNvPr>
          <p:cNvSpPr txBox="1"/>
          <p:nvPr/>
        </p:nvSpPr>
        <p:spPr>
          <a:xfrm>
            <a:off x="3914417" y="6427357"/>
            <a:ext cx="10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Queue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55BC42C-D0E6-285A-2D44-14ED967B7B6B}"/>
              </a:ext>
            </a:extLst>
          </p:cNvPr>
          <p:cNvSpPr txBox="1"/>
          <p:nvPr/>
        </p:nvSpPr>
        <p:spPr>
          <a:xfrm>
            <a:off x="2290506" y="5938135"/>
            <a:ext cx="705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...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3810493F-962E-2E5C-6DBA-C8E7DF84B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17062"/>
              </p:ext>
            </p:extLst>
          </p:nvPr>
        </p:nvGraphicFramePr>
        <p:xfrm>
          <a:off x="898184" y="5158234"/>
          <a:ext cx="78938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85">
                  <a:extLst>
                    <a:ext uri="{9D8B030D-6E8A-4147-A177-3AD203B41FA5}">
                      <a16:colId xmlns:a16="http://schemas.microsoft.com/office/drawing/2014/main" val="608525411"/>
                    </a:ext>
                  </a:extLst>
                </a:gridCol>
              </a:tblGrid>
              <a:tr h="365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T0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960446"/>
                  </a:ext>
                </a:extLst>
              </a:tr>
            </a:tbl>
          </a:graphicData>
        </a:graphic>
      </p:graphicFrame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A071C0-141A-AEA3-157D-2C5C17783E0F}"/>
              </a:ext>
            </a:extLst>
          </p:cNvPr>
          <p:cNvCxnSpPr>
            <a:endCxn id="68" idx="0"/>
          </p:cNvCxnSpPr>
          <p:nvPr/>
        </p:nvCxnSpPr>
        <p:spPr>
          <a:xfrm>
            <a:off x="1387144" y="5576723"/>
            <a:ext cx="394692" cy="42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8D35AC-DBF7-9265-EA2B-422878E10255}"/>
              </a:ext>
            </a:extLst>
          </p:cNvPr>
          <p:cNvSpPr txBox="1"/>
          <p:nvPr/>
        </p:nvSpPr>
        <p:spPr>
          <a:xfrm>
            <a:off x="1059710" y="5536779"/>
            <a:ext cx="1583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queue.put(future)</a:t>
            </a:r>
          </a:p>
          <a:p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803CB-9581-C5F7-1339-E0A2E88248A3}"/>
              </a:ext>
            </a:extLst>
          </p:cNvPr>
          <p:cNvSpPr txBox="1"/>
          <p:nvPr/>
        </p:nvSpPr>
        <p:spPr>
          <a:xfrm>
            <a:off x="5793242" y="1698019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worker</a:t>
            </a:r>
            <a:endParaRPr lang="ko-KR" alt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07AEF-BC65-ED3D-2AA3-D50EB389FEF2}"/>
              </a:ext>
            </a:extLst>
          </p:cNvPr>
          <p:cNvSpPr txBox="1"/>
          <p:nvPr/>
        </p:nvSpPr>
        <p:spPr>
          <a:xfrm>
            <a:off x="6356043" y="3779094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worker</a:t>
            </a:r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D40AB-EAB6-B7D0-7F4D-9F8DF73CBCD5}"/>
              </a:ext>
            </a:extLst>
          </p:cNvPr>
          <p:cNvSpPr txBox="1"/>
          <p:nvPr/>
        </p:nvSpPr>
        <p:spPr>
          <a:xfrm>
            <a:off x="7495093" y="2691976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Task</a:t>
            </a:r>
            <a:endParaRPr lang="ko-KR" altLang="en-US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9CC07-2D9F-5946-8F62-CA6460C1136A}"/>
              </a:ext>
            </a:extLst>
          </p:cNvPr>
          <p:cNvSpPr txBox="1"/>
          <p:nvPr/>
        </p:nvSpPr>
        <p:spPr>
          <a:xfrm>
            <a:off x="7960889" y="5214156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Task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644501806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8105E-82C2-46D0-D885-905F385F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동작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47C5B-B87F-63BA-93E8-1D3D6F9F5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put()</a:t>
            </a:r>
          </a:p>
          <a:p>
            <a:pPr lvl="1"/>
            <a:r>
              <a:rPr lang="en-US" altLang="ko-KR"/>
              <a:t>worker (Thread)</a:t>
            </a:r>
            <a:r>
              <a:rPr lang="ko-KR" altLang="en-US"/>
              <a:t>의 순서와 관계없이 동작이 끝난 후에도 다음 </a:t>
            </a:r>
            <a:r>
              <a:rPr lang="en-US" altLang="ko-KR"/>
              <a:t>Task</a:t>
            </a:r>
            <a:r>
              <a:rPr lang="ko-KR" altLang="en-US"/>
              <a:t>를 찾아 동작 </a:t>
            </a: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321807-A948-5BD5-E284-584B1DD2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369653"/>
              </p:ext>
            </p:extLst>
          </p:nvPr>
        </p:nvGraphicFramePr>
        <p:xfrm>
          <a:off x="2224725" y="3663283"/>
          <a:ext cx="581701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51">
                  <a:extLst>
                    <a:ext uri="{9D8B030D-6E8A-4147-A177-3AD203B41FA5}">
                      <a16:colId xmlns:a16="http://schemas.microsoft.com/office/drawing/2014/main" val="1419785981"/>
                    </a:ext>
                  </a:extLst>
                </a:gridCol>
                <a:gridCol w="824276">
                  <a:extLst>
                    <a:ext uri="{9D8B030D-6E8A-4147-A177-3AD203B41FA5}">
                      <a16:colId xmlns:a16="http://schemas.microsoft.com/office/drawing/2014/main" val="138288762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558349947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2528562705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4188048746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2262570868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576275276"/>
                    </a:ext>
                  </a:extLst>
                </a:gridCol>
                <a:gridCol w="658065">
                  <a:extLst>
                    <a:ext uri="{9D8B030D-6E8A-4147-A177-3AD203B41FA5}">
                      <a16:colId xmlns:a16="http://schemas.microsoft.com/office/drawing/2014/main" val="198012112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292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AA7C8B-79F3-27CA-DD06-B7CA5B317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542230"/>
              </p:ext>
            </p:extLst>
          </p:nvPr>
        </p:nvGraphicFramePr>
        <p:xfrm>
          <a:off x="2995386" y="2027117"/>
          <a:ext cx="35732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654">
                  <a:extLst>
                    <a:ext uri="{9D8B030D-6E8A-4147-A177-3AD203B41FA5}">
                      <a16:colId xmlns:a16="http://schemas.microsoft.com/office/drawing/2014/main" val="37250363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947877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1003796469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729778060"/>
                    </a:ext>
                  </a:extLst>
                </a:gridCol>
                <a:gridCol w="714654">
                  <a:extLst>
                    <a:ext uri="{9D8B030D-6E8A-4147-A177-3AD203B41FA5}">
                      <a16:colId xmlns:a16="http://schemas.microsoft.com/office/drawing/2014/main" val="3809877630"/>
                    </a:ext>
                  </a:extLst>
                </a:gridCol>
              </a:tblGrid>
              <a:tr h="328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/>
                        <a:t>th2</a:t>
                      </a:r>
                      <a:endParaRPr lang="ko-KR" altLang="en-US" b="1" i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th4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8252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220E3B-594A-09F8-253E-FB5094F353F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874903" y="2392877"/>
            <a:ext cx="1907118" cy="123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A1CE76-80CA-E915-CBF4-ED192E705449}"/>
              </a:ext>
            </a:extLst>
          </p:cNvPr>
          <p:cNvCxnSpPr>
            <a:cxnSpLocks/>
          </p:cNvCxnSpPr>
          <p:nvPr/>
        </p:nvCxnSpPr>
        <p:spPr>
          <a:xfrm flipH="1">
            <a:off x="3774975" y="2379394"/>
            <a:ext cx="1728468" cy="124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D8EA84-0CA6-1938-451E-8568A892568E}"/>
              </a:ext>
            </a:extLst>
          </p:cNvPr>
          <p:cNvCxnSpPr>
            <a:cxnSpLocks/>
          </p:cNvCxnSpPr>
          <p:nvPr/>
        </p:nvCxnSpPr>
        <p:spPr>
          <a:xfrm flipH="1">
            <a:off x="4432736" y="2398889"/>
            <a:ext cx="1736512" cy="127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E5BD3A-C2AD-4963-03A8-65E63130E33E}"/>
              </a:ext>
            </a:extLst>
          </p:cNvPr>
          <p:cNvSpPr txBox="1"/>
          <p:nvPr/>
        </p:nvSpPr>
        <p:spPr>
          <a:xfrm>
            <a:off x="5654852" y="3313888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6">
                    <a:lumMod val="50000"/>
                  </a:schemeClr>
                </a:solidFill>
              </a:rPr>
              <a:t>func::[6]</a:t>
            </a:r>
            <a:endParaRPr lang="ko-KR" alt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ADDCA0-BB78-8EC3-8DCE-57596042E1C8}"/>
              </a:ext>
            </a:extLst>
          </p:cNvPr>
          <p:cNvSpPr txBox="1"/>
          <p:nvPr/>
        </p:nvSpPr>
        <p:spPr>
          <a:xfrm>
            <a:off x="3863911" y="3186930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func::[3]</a:t>
            </a:r>
            <a:endParaRPr lang="ko-KR" altLang="en-US" sz="10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487D3-4FEB-DD96-927C-0CF860576E8A}"/>
              </a:ext>
            </a:extLst>
          </p:cNvPr>
          <p:cNvSpPr txBox="1"/>
          <p:nvPr/>
        </p:nvSpPr>
        <p:spPr>
          <a:xfrm>
            <a:off x="3060875" y="3143610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func::[2]</a:t>
            </a:r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9E539-AD4B-C8E1-DC09-EEED440AF910}"/>
              </a:ext>
            </a:extLst>
          </p:cNvPr>
          <p:cNvSpPr txBox="1"/>
          <p:nvPr/>
        </p:nvSpPr>
        <p:spPr>
          <a:xfrm>
            <a:off x="5433944" y="2618196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func::[4]</a:t>
            </a:r>
            <a:endParaRPr lang="ko-KR" altLang="en-US" sz="105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CB35E0-D984-616F-B046-266BCA454CA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320889" y="2406360"/>
            <a:ext cx="1812344" cy="1256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9FB2C0-CD24-43DE-F953-1478276A1268}"/>
              </a:ext>
            </a:extLst>
          </p:cNvPr>
          <p:cNvSpPr txBox="1"/>
          <p:nvPr/>
        </p:nvSpPr>
        <p:spPr>
          <a:xfrm>
            <a:off x="4770489" y="3313888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6">
                    <a:lumMod val="50000"/>
                  </a:schemeClr>
                </a:solidFill>
              </a:rPr>
              <a:t>func::[5]</a:t>
            </a:r>
            <a:endParaRPr lang="ko-KR" alt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B5A70A-BA8F-DAA6-1119-78C488CB592B}"/>
              </a:ext>
            </a:extLst>
          </p:cNvPr>
          <p:cNvCxnSpPr>
            <a:cxnSpLocks/>
          </p:cNvCxnSpPr>
          <p:nvPr/>
        </p:nvCxnSpPr>
        <p:spPr>
          <a:xfrm>
            <a:off x="4035624" y="2406360"/>
            <a:ext cx="1812344" cy="1256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FD0507E-D865-B1DC-9D74-E64B5EB8D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459673"/>
              </p:ext>
            </p:extLst>
          </p:nvPr>
        </p:nvGraphicFramePr>
        <p:xfrm>
          <a:off x="857838" y="5396233"/>
          <a:ext cx="1197205" cy="42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315">
                  <a:extLst>
                    <a:ext uri="{9D8B030D-6E8A-4147-A177-3AD203B41FA5}">
                      <a16:colId xmlns:a16="http://schemas.microsoft.com/office/drawing/2014/main" val="608525411"/>
                    </a:ext>
                  </a:extLst>
                </a:gridCol>
                <a:gridCol w="593890">
                  <a:extLst>
                    <a:ext uri="{9D8B030D-6E8A-4147-A177-3AD203B41FA5}">
                      <a16:colId xmlns:a16="http://schemas.microsoft.com/office/drawing/2014/main" val="3425081213"/>
                    </a:ext>
                  </a:extLst>
                </a:gridCol>
              </a:tblGrid>
              <a:tr h="42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96044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C7586A-2A4F-92A4-6EA8-1E73142C12EB}"/>
              </a:ext>
            </a:extLst>
          </p:cNvPr>
          <p:cNvSpPr/>
          <p:nvPr/>
        </p:nvSpPr>
        <p:spPr>
          <a:xfrm>
            <a:off x="763571" y="5282577"/>
            <a:ext cx="7278171" cy="6426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40969E-B3ED-B28C-0238-501814B4A0ED}"/>
              </a:ext>
            </a:extLst>
          </p:cNvPr>
          <p:cNvSpPr txBox="1"/>
          <p:nvPr/>
        </p:nvSpPr>
        <p:spPr>
          <a:xfrm>
            <a:off x="904294" y="5897570"/>
            <a:ext cx="744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start</a:t>
            </a:r>
            <a:endParaRPr lang="ko-KR" alt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F8B002-8514-FBEB-FD59-EADB2D71E4C6}"/>
              </a:ext>
            </a:extLst>
          </p:cNvPr>
          <p:cNvSpPr txBox="1"/>
          <p:nvPr/>
        </p:nvSpPr>
        <p:spPr>
          <a:xfrm>
            <a:off x="4083027" y="4886165"/>
            <a:ext cx="111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Queue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485F93-BC06-386C-CED1-0B1B8E0A3516}"/>
              </a:ext>
            </a:extLst>
          </p:cNvPr>
          <p:cNvSpPr txBox="1"/>
          <p:nvPr/>
        </p:nvSpPr>
        <p:spPr>
          <a:xfrm>
            <a:off x="2332176" y="5322126"/>
            <a:ext cx="744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...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392790C-6CB9-7682-29F4-8BB64CC36FFA}"/>
              </a:ext>
            </a:extLst>
          </p:cNvPr>
          <p:cNvCxnSpPr>
            <a:cxnSpLocks/>
          </p:cNvCxnSpPr>
          <p:nvPr/>
        </p:nvCxnSpPr>
        <p:spPr>
          <a:xfrm>
            <a:off x="1159496" y="4308050"/>
            <a:ext cx="0" cy="967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1E103DB-6AFD-C6A9-7D70-34CFE46C6809}"/>
              </a:ext>
            </a:extLst>
          </p:cNvPr>
          <p:cNvCxnSpPr>
            <a:cxnSpLocks/>
          </p:cNvCxnSpPr>
          <p:nvPr/>
        </p:nvCxnSpPr>
        <p:spPr>
          <a:xfrm>
            <a:off x="1731389" y="4308050"/>
            <a:ext cx="0" cy="967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A984B8DB-F972-A71B-9140-3C241EAC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89189"/>
              </p:ext>
            </p:extLst>
          </p:nvPr>
        </p:nvGraphicFramePr>
        <p:xfrm>
          <a:off x="828964" y="3657583"/>
          <a:ext cx="1197205" cy="42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315">
                  <a:extLst>
                    <a:ext uri="{9D8B030D-6E8A-4147-A177-3AD203B41FA5}">
                      <a16:colId xmlns:a16="http://schemas.microsoft.com/office/drawing/2014/main" val="608525411"/>
                    </a:ext>
                  </a:extLst>
                </a:gridCol>
                <a:gridCol w="593890">
                  <a:extLst>
                    <a:ext uri="{9D8B030D-6E8A-4147-A177-3AD203B41FA5}">
                      <a16:colId xmlns:a16="http://schemas.microsoft.com/office/drawing/2014/main" val="3425081213"/>
                    </a:ext>
                  </a:extLst>
                </a:gridCol>
              </a:tblGrid>
              <a:tr h="42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T0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T1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96044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3C13D52F-9BCF-255C-E11F-CC5278DE1221}"/>
              </a:ext>
            </a:extLst>
          </p:cNvPr>
          <p:cNvSpPr txBox="1"/>
          <p:nvPr/>
        </p:nvSpPr>
        <p:spPr>
          <a:xfrm>
            <a:off x="664589" y="4483940"/>
            <a:ext cx="1583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queue.put(future)</a:t>
            </a:r>
          </a:p>
          <a:p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9D4DF-9FBB-61F5-F350-F2FEFD3B96A6}"/>
              </a:ext>
            </a:extLst>
          </p:cNvPr>
          <p:cNvSpPr txBox="1"/>
          <p:nvPr/>
        </p:nvSpPr>
        <p:spPr>
          <a:xfrm>
            <a:off x="6682324" y="2082427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worker</a:t>
            </a:r>
            <a:endParaRPr lang="ko-KR" alt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8A7A1-63BF-8EA2-2BB1-0E02D37E40AC}"/>
              </a:ext>
            </a:extLst>
          </p:cNvPr>
          <p:cNvSpPr txBox="1"/>
          <p:nvPr/>
        </p:nvSpPr>
        <p:spPr>
          <a:xfrm>
            <a:off x="8171256" y="3719205"/>
            <a:ext cx="71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Task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918051673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4D3E7-FFD2-EDEF-7163-3160848E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동작원리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2DA51-6690-3C28-87F5-C0D752A30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get()</a:t>
            </a:r>
          </a:p>
          <a:p>
            <a:pPr lvl="1"/>
            <a:r>
              <a:rPr lang="en-US" altLang="ko-KR"/>
              <a:t>Queue </a:t>
            </a:r>
            <a:r>
              <a:rPr lang="ko-KR" altLang="en-US"/>
              <a:t>특징으로 순서대로 </a:t>
            </a:r>
            <a:r>
              <a:rPr lang="en-US" altLang="ko-KR"/>
              <a:t>start </a:t>
            </a:r>
            <a:r>
              <a:rPr lang="ko-KR" altLang="en-US"/>
              <a:t>부터 꺼냄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E70DEF3-570A-F1ED-16B3-267468058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91388"/>
              </p:ext>
            </p:extLst>
          </p:nvPr>
        </p:nvGraphicFramePr>
        <p:xfrm>
          <a:off x="1178350" y="2634948"/>
          <a:ext cx="66081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19">
                  <a:extLst>
                    <a:ext uri="{9D8B030D-6E8A-4147-A177-3AD203B41FA5}">
                      <a16:colId xmlns:a16="http://schemas.microsoft.com/office/drawing/2014/main" val="1419785981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2550289752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3848963403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138288762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558349947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2528562705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4188048746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2262570868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576275276"/>
                    </a:ext>
                  </a:extLst>
                </a:gridCol>
                <a:gridCol w="660819">
                  <a:extLst>
                    <a:ext uri="{9D8B030D-6E8A-4147-A177-3AD203B41FA5}">
                      <a16:colId xmlns:a16="http://schemas.microsoft.com/office/drawing/2014/main" val="1980121125"/>
                    </a:ext>
                  </a:extLst>
                </a:gridCol>
              </a:tblGrid>
              <a:tr h="363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292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69094C7-4211-6829-E2F4-0B8C4C4BE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41651"/>
              </p:ext>
            </p:extLst>
          </p:nvPr>
        </p:nvGraphicFramePr>
        <p:xfrm>
          <a:off x="526326" y="4498504"/>
          <a:ext cx="84102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28">
                  <a:extLst>
                    <a:ext uri="{9D8B030D-6E8A-4147-A177-3AD203B41FA5}">
                      <a16:colId xmlns:a16="http://schemas.microsoft.com/office/drawing/2014/main" val="2216886634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3887530557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2745285577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4292445118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2762806733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2487689313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1762379315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722502101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1575619682"/>
                    </a:ext>
                  </a:extLst>
                </a:gridCol>
                <a:gridCol w="841028">
                  <a:extLst>
                    <a:ext uri="{9D8B030D-6E8A-4147-A177-3AD203B41FA5}">
                      <a16:colId xmlns:a16="http://schemas.microsoft.com/office/drawing/2014/main" val="158033473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output[0]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output[1]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output[2]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output[3]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output[4]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output[5]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output[6]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output[7]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output[8]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output[9]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503184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5491F6B-D92A-BEC5-5D46-B9C398B25400}"/>
              </a:ext>
            </a:extLst>
          </p:cNvPr>
          <p:cNvCxnSpPr>
            <a:cxnSpLocks/>
          </p:cNvCxnSpPr>
          <p:nvPr/>
        </p:nvCxnSpPr>
        <p:spPr>
          <a:xfrm flipH="1">
            <a:off x="952107" y="3023183"/>
            <a:ext cx="541255" cy="1452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A123CDC-A002-5664-D4A2-F9BDC82E901D}"/>
              </a:ext>
            </a:extLst>
          </p:cNvPr>
          <p:cNvCxnSpPr>
            <a:cxnSpLocks/>
          </p:cNvCxnSpPr>
          <p:nvPr/>
        </p:nvCxnSpPr>
        <p:spPr>
          <a:xfrm flipH="1">
            <a:off x="1704681" y="3023183"/>
            <a:ext cx="417919" cy="146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B7BF88B-8C15-C66C-58D1-31FE8E1F7F24}"/>
              </a:ext>
            </a:extLst>
          </p:cNvPr>
          <p:cNvCxnSpPr>
            <a:cxnSpLocks/>
          </p:cNvCxnSpPr>
          <p:nvPr/>
        </p:nvCxnSpPr>
        <p:spPr>
          <a:xfrm flipH="1">
            <a:off x="2460396" y="3023183"/>
            <a:ext cx="294584" cy="14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9FD82D-E84E-4AE5-DE19-069ABD7C9F9F}"/>
              </a:ext>
            </a:extLst>
          </p:cNvPr>
          <p:cNvSpPr txBox="1"/>
          <p:nvPr/>
        </p:nvSpPr>
        <p:spPr>
          <a:xfrm>
            <a:off x="3682622" y="3147985"/>
            <a:ext cx="676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93DC1-A852-70DF-6428-14298D086A8A}"/>
              </a:ext>
            </a:extLst>
          </p:cNvPr>
          <p:cNvSpPr txBox="1"/>
          <p:nvPr/>
        </p:nvSpPr>
        <p:spPr>
          <a:xfrm>
            <a:off x="999241" y="3581786"/>
            <a:ext cx="196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queue.get().result()</a:t>
            </a:r>
            <a:endParaRPr lang="ko-KR" altLang="en-US" sz="14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EBDA39-3D80-73F2-D5F5-E4F0ADE7A630}"/>
              </a:ext>
            </a:extLst>
          </p:cNvPr>
          <p:cNvSpPr/>
          <p:nvPr/>
        </p:nvSpPr>
        <p:spPr>
          <a:xfrm>
            <a:off x="999241" y="2499590"/>
            <a:ext cx="6897956" cy="5905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6D8871-6271-70B6-4F24-03E7004E6CB1}"/>
              </a:ext>
            </a:extLst>
          </p:cNvPr>
          <p:cNvSpPr txBox="1"/>
          <p:nvPr/>
        </p:nvSpPr>
        <p:spPr>
          <a:xfrm>
            <a:off x="1304041" y="2210952"/>
            <a:ext cx="551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start</a:t>
            </a:r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AD5CB8-6A13-938F-7484-BCD385F29232}"/>
              </a:ext>
            </a:extLst>
          </p:cNvPr>
          <p:cNvSpPr txBox="1"/>
          <p:nvPr/>
        </p:nvSpPr>
        <p:spPr>
          <a:xfrm>
            <a:off x="3848768" y="2099438"/>
            <a:ext cx="111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Queue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0957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12079</TotalTime>
  <Words>2441</Words>
  <Application>Microsoft Office PowerPoint</Application>
  <PresentationFormat>화면 슬라이드 쇼(4:3)</PresentationFormat>
  <Paragraphs>578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HY헤드라인M</vt:lpstr>
      <vt:lpstr>Times New Roman</vt:lpstr>
      <vt:lpstr>Wingdings</vt:lpstr>
      <vt:lpstr>Tahoma</vt:lpstr>
      <vt:lpstr>D2Coding</vt:lpstr>
      <vt:lpstr>Arial</vt:lpstr>
      <vt:lpstr>HY견고딕</vt:lpstr>
      <vt:lpstr>Segoe UI</vt:lpstr>
      <vt:lpstr>맑은 고딕</vt:lpstr>
      <vt:lpstr>굴림</vt:lpstr>
      <vt:lpstr>ETRI 경영목표안(역대기관장 간담회)</vt:lpstr>
      <vt:lpstr>PowerPoint 프레젠테이션</vt:lpstr>
      <vt:lpstr>목차</vt:lpstr>
      <vt:lpstr>RKNN</vt:lpstr>
      <vt:lpstr>RKNN 생성 과정</vt:lpstr>
      <vt:lpstr>RKNN 생성 과정</vt:lpstr>
      <vt:lpstr>ThreadPoolExecutor </vt:lpstr>
      <vt:lpstr>동작 원리</vt:lpstr>
      <vt:lpstr>동작 원리</vt:lpstr>
      <vt:lpstr>동작원리</vt:lpstr>
      <vt:lpstr>자료 구조</vt:lpstr>
      <vt:lpstr>main.py</vt:lpstr>
      <vt:lpstr>main.py</vt:lpstr>
      <vt:lpstr>threadpool.py</vt:lpstr>
      <vt:lpstr>threadpool.py</vt:lpstr>
      <vt:lpstr>func.py</vt:lpstr>
      <vt:lpstr>func.py</vt:lpstr>
      <vt:lpstr>자료구조</vt:lpstr>
      <vt:lpstr>초기화</vt:lpstr>
      <vt:lpstr>main.py</vt:lpstr>
      <vt:lpstr>호출 / 동작</vt:lpstr>
      <vt:lpstr>호출 / 동작</vt:lpstr>
      <vt:lpstr>호출 / 동작</vt:lpstr>
      <vt:lpstr>호출 / 동작</vt:lpstr>
      <vt:lpstr>호출 / 동작</vt:lpstr>
      <vt:lpstr>func.py</vt:lpstr>
      <vt:lpstr>rknnpool.py</vt:lpstr>
      <vt:lpstr>output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95</cp:revision>
  <cp:lastPrinted>2019-12-16T01:40:03Z</cp:lastPrinted>
  <dcterms:created xsi:type="dcterms:W3CDTF">2023-02-07T01:39:00Z</dcterms:created>
  <dcterms:modified xsi:type="dcterms:W3CDTF">2024-08-28T08:14:03Z</dcterms:modified>
</cp:coreProperties>
</file>